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72" r:id="rId4"/>
    <p:sldId id="258" r:id="rId5"/>
    <p:sldId id="278" r:id="rId6"/>
    <p:sldId id="259" r:id="rId7"/>
    <p:sldId id="260" r:id="rId8"/>
    <p:sldId id="261" r:id="rId9"/>
    <p:sldId id="262" r:id="rId10"/>
    <p:sldId id="279" r:id="rId11"/>
    <p:sldId id="263" r:id="rId12"/>
    <p:sldId id="264" r:id="rId13"/>
    <p:sldId id="280" r:id="rId14"/>
    <p:sldId id="265" r:id="rId15"/>
    <p:sldId id="266" r:id="rId16"/>
    <p:sldId id="267" r:id="rId17"/>
    <p:sldId id="281" r:id="rId18"/>
    <p:sldId id="268" r:id="rId19"/>
    <p:sldId id="269" r:id="rId20"/>
    <p:sldId id="270" r:id="rId21"/>
    <p:sldId id="285" r:id="rId22"/>
    <p:sldId id="284" r:id="rId23"/>
    <p:sldId id="271" r:id="rId24"/>
    <p:sldId id="277" r:id="rId25"/>
    <p:sldId id="273" r:id="rId26"/>
    <p:sldId id="274" r:id="rId27"/>
    <p:sldId id="286" r:id="rId28"/>
    <p:sldId id="275" r:id="rId29"/>
    <p:sldId id="276" r:id="rId3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710" y="-24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15.01.2020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74037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15.01.2020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919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15.01.2020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3023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15.01.2020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23443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pPr/>
              <a:t>15.01.2020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41311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A23720DD-5B6D-40BF-8493-A6B52D484E6B}" type="datetimeFigureOut">
              <a:rPr lang="tr-TR" smtClean="0"/>
              <a:pPr/>
              <a:t>15.01.2020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208485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A23720DD-5B6D-40BF-8493-A6B52D484E6B}" type="datetimeFigureOut">
              <a:rPr lang="tr-TR" smtClean="0"/>
              <a:pPr/>
              <a:t>15.01.2020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638904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A23720DD-5B6D-40BF-8493-A6B52D484E6B}" type="datetimeFigureOut">
              <a:rPr lang="tr-TR" smtClean="0"/>
              <a:pPr/>
              <a:t>15.01.2020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64675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pPr/>
              <a:t>15.01.2020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51773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pPr/>
              <a:t>15.01.2020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416708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pPr/>
              <a:t>15.01.2020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24375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15.01.2020</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199794054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NGUL\Desktop\thumbs_b_c_7635afd7759688e7bc8ca8c69bdd78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ctrTitle"/>
          </p:nvPr>
        </p:nvSpPr>
        <p:spPr>
          <a:xfrm>
            <a:off x="416024" y="3284984"/>
            <a:ext cx="8311952" cy="1296143"/>
          </a:xfrm>
          <a:solidFill>
            <a:schemeClr val="bg2">
              <a:lumMod val="90000"/>
              <a:alpha val="68000"/>
            </a:schemeClr>
          </a:solidFill>
          <a:ln>
            <a:solidFill>
              <a:schemeClr val="tx1"/>
            </a:solidFill>
          </a:ln>
        </p:spPr>
        <p:txBody>
          <a:bodyPr>
            <a:normAutofit/>
          </a:bodyPr>
          <a:lstStyle/>
          <a:p>
            <a:r>
              <a:rPr lang="tr-TR" sz="3600" b="1" dirty="0"/>
              <a:t>CLEAN ENVIRONMENT CLEAN FUTURE</a:t>
            </a:r>
            <a:r>
              <a:rPr lang="tr-TR" sz="3600" dirty="0"/>
              <a:t/>
            </a:r>
            <a:br>
              <a:rPr lang="tr-TR" sz="3600" dirty="0"/>
            </a:br>
            <a:endParaRPr lang="tr-TR" sz="3600" dirty="0"/>
          </a:p>
        </p:txBody>
      </p:sp>
    </p:spTree>
    <p:extLst>
      <p:ext uri="{BB962C8B-B14F-4D97-AF65-F5344CB8AC3E}">
        <p14:creationId xmlns:p14="http://schemas.microsoft.com/office/powerpoint/2010/main" val="1813479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5" y="3573016"/>
            <a:ext cx="421374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blob:https://web.whatsapp.com/8223f13e-b752-4c0b-99c8-c1cbf560019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60386"/>
            <a:ext cx="4213747" cy="2848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596966"/>
            <a:ext cx="3646970" cy="5223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094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170" name="Picture 2" descr="https://by3302files.storage.live.com/y4mfW0s0-2Igdt95brR33DkiChQ4e_wSdRcFFQA4IejaFIpBhb2WwWw6CuiP5TMTmZ2r5WbamrxZpiqNNeEVFs1dAdJv9mngJX8xtRPVFdcIFFkFXx-ka-PiCZRnKElpOPLkLeHC2yC51hEz6o9HmdHQthOppxseNXJl5ojGG9S-Yo8OohGbgaZ3Saz0guX7jZiBfFi0Tbe20Kb2Zob_oiHKg/BPGU0708.JPG?psid=1&amp;width=648&amp;height=4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26" y="548680"/>
            <a:ext cx="8064896" cy="5040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399822" y="28883"/>
            <a:ext cx="8229600" cy="541701"/>
          </a:xfrm>
        </p:spPr>
        <p:txBody>
          <a:bodyPr>
            <a:noAutofit/>
          </a:bodyPr>
          <a:lstStyle/>
          <a:p>
            <a:r>
              <a:rPr lang="en-US" sz="3200" dirty="0" smtClean="0"/>
              <a:t>IMPORTANCE OF ENVİRONMENTAL </a:t>
            </a:r>
            <a:r>
              <a:rPr lang="en-US" sz="3200" dirty="0" smtClean="0"/>
              <a:t>CLEANİNG</a:t>
            </a:r>
            <a:endParaRPr lang="tr-TR" sz="3200" dirty="0"/>
          </a:p>
        </p:txBody>
      </p:sp>
      <p:sp>
        <p:nvSpPr>
          <p:cNvPr id="3" name="İçerik Yer Tutucusu 2"/>
          <p:cNvSpPr>
            <a:spLocks noGrp="1"/>
          </p:cNvSpPr>
          <p:nvPr>
            <p:ph idx="1"/>
          </p:nvPr>
        </p:nvSpPr>
        <p:spPr>
          <a:xfrm>
            <a:off x="-21971" y="5501691"/>
            <a:ext cx="9144000" cy="1368119"/>
          </a:xfrm>
          <a:solidFill>
            <a:schemeClr val="accent6">
              <a:lumMod val="60000"/>
              <a:lumOff val="40000"/>
              <a:alpha val="83000"/>
            </a:schemeClr>
          </a:solidFill>
        </p:spPr>
        <p:txBody>
          <a:bodyPr>
            <a:normAutofit lnSpcReduction="10000"/>
          </a:bodyPr>
          <a:lstStyle/>
          <a:p>
            <a:pPr marL="0" indent="0" algn="just">
              <a:buNone/>
            </a:pPr>
            <a:r>
              <a:rPr lang="en-US" sz="2000" dirty="0"/>
              <a:t>Environment is the area where human beings and other creatures maintain their relationships throughout their lives.</a:t>
            </a:r>
            <a:endParaRPr lang="tr-TR" sz="2000" dirty="0"/>
          </a:p>
          <a:p>
            <a:pPr marL="0" indent="0" algn="just">
              <a:buNone/>
            </a:pPr>
            <a:r>
              <a:rPr lang="en-US" sz="2000" dirty="0" smtClean="0"/>
              <a:t>The </a:t>
            </a:r>
            <a:r>
              <a:rPr lang="en-US" sz="2000" dirty="0" smtClean="0"/>
              <a:t>right to the environment is one of the fundamental human rights. Constitution 56.Md</a:t>
            </a:r>
            <a:r>
              <a:rPr lang="en-US" sz="2000" dirty="0" smtClean="0"/>
              <a:t>.</a:t>
            </a:r>
            <a:endParaRPr lang="tr-TR" sz="2000" dirty="0" smtClean="0"/>
          </a:p>
        </p:txBody>
      </p:sp>
    </p:spTree>
    <p:extLst>
      <p:ext uri="{BB962C8B-B14F-4D97-AF65-F5344CB8AC3E}">
        <p14:creationId xmlns:p14="http://schemas.microsoft.com/office/powerpoint/2010/main" val="1167163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by3302files.storage.live.com/y4mAbvtlrpXfY2VisaVSnHkSuc5lYvB8sgWp8P4hABp-OePrXFZW-TZRvSgVUaM9gjNVhX21qAjQ8TKOIypQuzO38q-gHaGq649KvqrGaU7l7MWWE_iPxNnvw4UyGMCZiIIEGo5PAXo7woyi0OEux7xTC6dg57WTYgVpVA21ovAfuDjesfMCRqgjEbebl6fRdajD81PWRjbLYvsAGgv6OojAg/LXOI0917.JPG?psid=1&amp;width=733&amp;height=4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74266" cy="684905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395536" y="260648"/>
            <a:ext cx="5040560" cy="4525963"/>
          </a:xfrm>
          <a:solidFill>
            <a:schemeClr val="accent3">
              <a:lumMod val="75000"/>
              <a:alpha val="83000"/>
            </a:schemeClr>
          </a:solidFill>
          <a:ln>
            <a:solidFill>
              <a:schemeClr val="tx1"/>
            </a:solidFill>
          </a:ln>
        </p:spPr>
        <p:txBody>
          <a:bodyPr>
            <a:normAutofit fontScale="92500" lnSpcReduction="10000"/>
          </a:bodyPr>
          <a:lstStyle/>
          <a:p>
            <a:pPr marL="0" indent="0">
              <a:buNone/>
            </a:pPr>
            <a:r>
              <a:rPr lang="en-US" dirty="0" smtClean="0"/>
              <a:t>Approximately 2.2 billion tons of garbage is produced every year in the world and most of </a:t>
            </a:r>
            <a:r>
              <a:rPr lang="tr-TR" dirty="0" err="1" smtClean="0"/>
              <a:t>them</a:t>
            </a:r>
            <a:r>
              <a:rPr lang="tr-TR" dirty="0" smtClean="0"/>
              <a:t> </a:t>
            </a:r>
            <a:r>
              <a:rPr lang="en-US" dirty="0" smtClean="0"/>
              <a:t>is </a:t>
            </a:r>
            <a:r>
              <a:rPr lang="en-US" dirty="0" smtClean="0"/>
              <a:t>left to the environment instead of being sent for recycling. </a:t>
            </a:r>
            <a:endParaRPr lang="tr-TR" dirty="0" smtClean="0"/>
          </a:p>
          <a:p>
            <a:pPr marL="0" indent="0">
              <a:buNone/>
            </a:pPr>
            <a:r>
              <a:rPr lang="en-US" dirty="0" smtClean="0"/>
              <a:t>We </a:t>
            </a:r>
            <a:r>
              <a:rPr lang="en-US" dirty="0" smtClean="0"/>
              <a:t>contribute to both the society and the environment by separating the garbage we collect during our field work.</a:t>
            </a:r>
            <a:endParaRPr lang="tr-TR" dirty="0"/>
          </a:p>
        </p:txBody>
      </p:sp>
    </p:spTree>
    <p:extLst>
      <p:ext uri="{BB962C8B-B14F-4D97-AF65-F5344CB8AC3E}">
        <p14:creationId xmlns:p14="http://schemas.microsoft.com/office/powerpoint/2010/main" val="2442511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AutoShape 2" descr="blob:https://web.whatsapp.com/7fa9f806-7996-47ae-b942-a7e409061a6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836712"/>
            <a:ext cx="3366374"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32656"/>
            <a:ext cx="2308756" cy="307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332656"/>
            <a:ext cx="2308757" cy="307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7301" y="3573016"/>
            <a:ext cx="3643661"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4165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by3302files.storage.live.com/y4myqWOAypH-ltr7XblrskJA-uzb0bgokaOT04xH0UOBJ0oo5_LTYUZGz8Y1WHHZ06b0ZwrA5Sp_RafwKaT27prIficRe5Smf8GdZ-RtOTliQE3xxFNUMfQpA9MCT_ghzs9sWjPJ3FmyhdD_pMNmnxAzCsvd_Ck9dBftvw6a1G7BgSqtnBTuxK4inqFfpJLjZ5wp9y8ZruPxQcuCu96giW5pQ/KZTP2340.JPG?psid=1&amp;width=365&amp;height=4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457200" y="404664"/>
            <a:ext cx="8229600" cy="1012974"/>
          </a:xfrm>
          <a:solidFill>
            <a:schemeClr val="bg1">
              <a:alpha val="59000"/>
            </a:schemeClr>
          </a:solidFill>
        </p:spPr>
        <p:txBody>
          <a:bodyPr>
            <a:noAutofit/>
          </a:bodyPr>
          <a:lstStyle/>
          <a:p>
            <a:r>
              <a:rPr lang="en-US" sz="3200" dirty="0" smtClean="0"/>
              <a:t>HOW DO WE CLEAN THE ENVİRONMENT?</a:t>
            </a:r>
            <a:br>
              <a:rPr lang="en-US" sz="3200" dirty="0" smtClean="0"/>
            </a:br>
            <a:endParaRPr lang="tr-TR" sz="3200" dirty="0"/>
          </a:p>
        </p:txBody>
      </p:sp>
      <p:sp>
        <p:nvSpPr>
          <p:cNvPr id="3" name="İçerik Yer Tutucusu 2"/>
          <p:cNvSpPr>
            <a:spLocks noGrp="1"/>
          </p:cNvSpPr>
          <p:nvPr>
            <p:ph idx="1"/>
          </p:nvPr>
        </p:nvSpPr>
        <p:spPr>
          <a:xfrm>
            <a:off x="457200" y="1916832"/>
            <a:ext cx="8229600" cy="3196952"/>
          </a:xfrm>
          <a:solidFill>
            <a:schemeClr val="bg1">
              <a:alpha val="62000"/>
            </a:schemeClr>
          </a:solidFill>
        </p:spPr>
        <p:txBody>
          <a:bodyPr/>
          <a:lstStyle/>
          <a:p>
            <a:r>
              <a:rPr lang="en-US" dirty="0" smtClean="0"/>
              <a:t>  After determining the area to be cleaned, if possible, we inform the local government where this area is connected, and learn the container or collection points where we can dispose of the garbage we will collect.</a:t>
            </a:r>
            <a:endParaRPr lang="tr-TR" dirty="0"/>
          </a:p>
        </p:txBody>
      </p:sp>
    </p:spTree>
    <p:extLst>
      <p:ext uri="{BB962C8B-B14F-4D97-AF65-F5344CB8AC3E}">
        <p14:creationId xmlns:p14="http://schemas.microsoft.com/office/powerpoint/2010/main" val="1716970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29135" y="1268760"/>
            <a:ext cx="3816424" cy="4525963"/>
          </a:xfrm>
        </p:spPr>
        <p:txBody>
          <a:bodyPr>
            <a:normAutofit lnSpcReduction="10000"/>
          </a:bodyPr>
          <a:lstStyle/>
          <a:p>
            <a:pPr algn="ctr"/>
            <a:r>
              <a:rPr lang="en-US" dirty="0" smtClean="0"/>
              <a:t>We use gloves for hygiene</a:t>
            </a:r>
            <a:r>
              <a:rPr lang="en-US" dirty="0" smtClean="0"/>
              <a:t>.</a:t>
            </a:r>
            <a:endParaRPr lang="tr-TR" dirty="0" smtClean="0"/>
          </a:p>
          <a:p>
            <a:pPr marL="0" indent="0" algn="ctr">
              <a:buNone/>
            </a:pPr>
            <a:endParaRPr lang="en-US" dirty="0" smtClean="0"/>
          </a:p>
          <a:p>
            <a:pPr algn="ctr"/>
            <a:r>
              <a:rPr lang="en-US" dirty="0" smtClean="0"/>
              <a:t>We do not touch cutting and hazardous materials such as glass and sharp-edged metals.</a:t>
            </a:r>
          </a:p>
        </p:txBody>
      </p:sp>
      <p:pic>
        <p:nvPicPr>
          <p:cNvPr id="10242" name="Picture 2" descr="https://by3302files.storage.live.com/y4mk47Dl1k4C8mHt2L8aIgO2s7m3ClWw1sBXJP2CSSbhdviif7LQ4O-jLEiQd38vEnTbY4zeCVzG32V6CeHFB80Aymmti2ILqwZaZCG3N6mwxqfxBK0VjjrAqvzsiP7BEYUhRyxKC2rzlVhzI4tiUQW5wueDBgDlcubHBx22_GrqCqRJKlVYqdJ7Pcs3NuVUy_Qgor7KBaDyz3Hw_pVWQEr0A/XNLS7573.JPG?psid=1&amp;width=365&amp;height=4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476672"/>
            <a:ext cx="4896544"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386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27984" y="764704"/>
            <a:ext cx="4608512" cy="5544616"/>
          </a:xfrm>
          <a:ln>
            <a:solidFill>
              <a:schemeClr val="accent1"/>
            </a:solidFill>
          </a:ln>
        </p:spPr>
        <p:txBody>
          <a:bodyPr>
            <a:normAutofit fontScale="85000" lnSpcReduction="10000"/>
          </a:bodyPr>
          <a:lstStyle/>
          <a:p>
            <a:pPr algn="just"/>
            <a:r>
              <a:rPr lang="en-US" dirty="0" smtClean="0"/>
              <a:t>  We do not touch organic wastes, food residues, which may pose a hygiene hazard, and we do not collect other wastes mixed with them.</a:t>
            </a:r>
          </a:p>
          <a:p>
            <a:pPr algn="just"/>
            <a:r>
              <a:rPr lang="en-US" dirty="0" smtClean="0"/>
              <a:t>We collect the garbage by tightly closing the mouth of the bags, throwing them into the nearest garbage containers or putting them in the place the municipality shows us. We never leave these bags in the field.</a:t>
            </a:r>
            <a:endParaRPr lang="tr-TR" dirty="0" smtClean="0"/>
          </a:p>
          <a:p>
            <a:pPr algn="just"/>
            <a:endParaRPr lang="tr-TR" dirty="0"/>
          </a:p>
        </p:txBody>
      </p:sp>
      <p:pic>
        <p:nvPicPr>
          <p:cNvPr id="11266" name="Picture 2" descr="https://by3302files.storage.live.com/y4msX8l51cauaLfhuFyYOVOdVB2Y6c-zC7oC5DxDzcFNtmp-TMqU5oLng70n5EL83PneX9Mwt7bPhZ2mbSbJuBGTnfwExATlXDF_ZlXu59j26vnYRI0271KdcPK_B9PrddbR_U6lCUEqXKAwMR-S19G7JFRDlqXMzYQB07uUiF1Ze554jJQYs-dZiThYaJzGe5egnux1fLoUAf--uXcyxQk2w/WWFZ9884.JPG?psid=1&amp;width=365&amp;height=4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0092"/>
            <a:ext cx="3960440"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717032"/>
            <a:ext cx="3960440" cy="297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7493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642" y="240182"/>
            <a:ext cx="3516829" cy="2388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61" y="3636678"/>
            <a:ext cx="4597956" cy="305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642" y="2780928"/>
            <a:ext cx="3566305" cy="3907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261" y="258941"/>
            <a:ext cx="4589750" cy="317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3242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by3302files.storage.live.com/y4mgzAQeS9CrN8uMmlUX-5gfMb2ClR99HM-mikwEY09D4h67brBH0aTMGdnHcg8dfO4qf0zEdR8wwVcsI3sXHmRODJFLFzNGG24BwKIvmACgrEwtDv_yvUlvpiZwC0vMEwHsrbJQd_H5eViCVx1trwVwrqS-gIlUgPPOMhvKZDN_rfYyyzqHY_rrzkOovcUL-GV3KBkzZuE0-MTOAQv5nogig/XEXA4020.JPG?psid=1&amp;width=733&amp;height=4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 y="0"/>
            <a:ext cx="91317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466873" y="476672"/>
            <a:ext cx="8208912" cy="1143000"/>
          </a:xfrm>
          <a:solidFill>
            <a:schemeClr val="accent3">
              <a:lumMod val="75000"/>
              <a:alpha val="76000"/>
            </a:schemeClr>
          </a:solidFill>
        </p:spPr>
        <p:txBody>
          <a:bodyPr>
            <a:normAutofit/>
          </a:bodyPr>
          <a:lstStyle/>
          <a:p>
            <a:r>
              <a:rPr lang="en-US" sz="3200" dirty="0" smtClean="0"/>
              <a:t>WHERE D</a:t>
            </a:r>
            <a:r>
              <a:rPr lang="tr-TR" sz="3200" dirty="0" smtClean="0"/>
              <a:t>I</a:t>
            </a:r>
            <a:r>
              <a:rPr lang="en-US" sz="3200" dirty="0" smtClean="0"/>
              <a:t>D WE CLEAN THE ENV</a:t>
            </a:r>
            <a:r>
              <a:rPr lang="tr-TR" sz="3200" dirty="0" smtClean="0"/>
              <a:t>I</a:t>
            </a:r>
            <a:r>
              <a:rPr lang="en-US" sz="3200" dirty="0" smtClean="0"/>
              <a:t>RONMENT?</a:t>
            </a:r>
            <a:endParaRPr lang="tr-TR" sz="3200" dirty="0"/>
          </a:p>
        </p:txBody>
      </p:sp>
    </p:spTree>
    <p:extLst>
      <p:ext uri="{BB962C8B-B14F-4D97-AF65-F5344CB8AC3E}">
        <p14:creationId xmlns:p14="http://schemas.microsoft.com/office/powerpoint/2010/main" val="2491179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by3302files.storage.live.com/y4mNv7sZebCurKF65sbeEcatLzVMTwaJuu6y00jKKO_pPvsfPoBV0BAtKOeJ9vM2tHXdyFhCjD2O-0Z42ztXPkKy7N8gzSxD_7QdmL_L-6Gh3WCQTFMZNuJLaoZbj0Gl5u3x5rYWjyacZHAU1Owi_ag9fJDTmSNbFX0eG7T5nsaulHyrCjY0IOozy9mfEyCElCnt4MGaA3ziuR4_9sxgZPL2w/UWRW2996.JPG?psid=1&amp;width=733&amp;height=4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457199" y="548680"/>
            <a:ext cx="8229600" cy="4525963"/>
          </a:xfrm>
        </p:spPr>
        <p:txBody>
          <a:bodyPr/>
          <a:lstStyle/>
          <a:p>
            <a:pPr marL="0" indent="0" algn="just">
              <a:buNone/>
            </a:pPr>
            <a:r>
              <a:rPr lang="en-US" dirty="0" smtClean="0"/>
              <a:t>We tried to do environmental cleanliness in common areas where people use them intensively, when these areas are as crowded as possible in order to make people see us and think about the issue and encourage them not to pollute the environment. Therefore, it was decided that the coastal regions of Izmir would be suitable.</a:t>
            </a:r>
            <a:endParaRPr lang="tr-TR" dirty="0"/>
          </a:p>
        </p:txBody>
      </p:sp>
    </p:spTree>
    <p:extLst>
      <p:ext uri="{BB962C8B-B14F-4D97-AF65-F5344CB8AC3E}">
        <p14:creationId xmlns:p14="http://schemas.microsoft.com/office/powerpoint/2010/main" val="3916986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259632" y="476672"/>
            <a:ext cx="3826768" cy="716657"/>
          </a:xfrm>
          <a:solidFill>
            <a:schemeClr val="accent3">
              <a:lumMod val="60000"/>
              <a:lumOff val="40000"/>
            </a:schemeClr>
          </a:solidFill>
        </p:spPr>
        <p:txBody>
          <a:bodyPr>
            <a:normAutofit/>
          </a:bodyPr>
          <a:lstStyle/>
          <a:p>
            <a:r>
              <a:rPr lang="tr-TR" sz="3600" b="1" dirty="0" smtClean="0">
                <a:solidFill>
                  <a:srgbClr val="002060"/>
                </a:solidFill>
              </a:rPr>
              <a:t>CONTENT</a:t>
            </a:r>
            <a:endParaRPr lang="tr-TR" sz="3600" b="1" dirty="0">
              <a:solidFill>
                <a:srgbClr val="002060"/>
              </a:solidFill>
            </a:endParaRPr>
          </a:p>
        </p:txBody>
      </p:sp>
      <p:sp>
        <p:nvSpPr>
          <p:cNvPr id="3" name="İçerik Yer Tutucusu 2"/>
          <p:cNvSpPr>
            <a:spLocks noGrp="1"/>
          </p:cNvSpPr>
          <p:nvPr>
            <p:ph idx="1"/>
          </p:nvPr>
        </p:nvSpPr>
        <p:spPr>
          <a:xfrm>
            <a:off x="0" y="1527182"/>
            <a:ext cx="8229600" cy="4525963"/>
          </a:xfrm>
        </p:spPr>
        <p:txBody>
          <a:bodyPr>
            <a:noAutofit/>
          </a:bodyPr>
          <a:lstStyle/>
          <a:p>
            <a:r>
              <a:rPr lang="tr-TR" sz="2000" b="1" dirty="0" smtClean="0">
                <a:solidFill>
                  <a:srgbClr val="002060"/>
                </a:solidFill>
              </a:rPr>
              <a:t>WHO ARE WE ?</a:t>
            </a:r>
          </a:p>
          <a:p>
            <a:r>
              <a:rPr lang="tr-TR" sz="2000" b="1" dirty="0" smtClean="0">
                <a:solidFill>
                  <a:srgbClr val="002060"/>
                </a:solidFill>
              </a:rPr>
              <a:t>PROJECT TEAM</a:t>
            </a:r>
          </a:p>
          <a:p>
            <a:r>
              <a:rPr lang="tr-TR" sz="2000" b="1" dirty="0" smtClean="0">
                <a:solidFill>
                  <a:srgbClr val="002060"/>
                </a:solidFill>
              </a:rPr>
              <a:t>WHAT’S THE AIM</a:t>
            </a:r>
          </a:p>
          <a:p>
            <a:r>
              <a:rPr lang="en-US" sz="2000" b="1" dirty="0" smtClean="0">
                <a:solidFill>
                  <a:srgbClr val="002060"/>
                </a:solidFill>
              </a:rPr>
              <a:t>IMPORTANCE OF ENV</a:t>
            </a:r>
            <a:r>
              <a:rPr lang="tr-TR" sz="2000" b="1" dirty="0" smtClean="0">
                <a:solidFill>
                  <a:srgbClr val="002060"/>
                </a:solidFill>
              </a:rPr>
              <a:t>I</a:t>
            </a:r>
            <a:r>
              <a:rPr lang="en-US" sz="2000" b="1" dirty="0" smtClean="0">
                <a:solidFill>
                  <a:srgbClr val="002060"/>
                </a:solidFill>
              </a:rPr>
              <a:t>RONMENTAL CLEAN</a:t>
            </a:r>
            <a:r>
              <a:rPr lang="tr-TR" sz="2000" b="1" dirty="0" smtClean="0">
                <a:solidFill>
                  <a:srgbClr val="002060"/>
                </a:solidFill>
              </a:rPr>
              <a:t>I</a:t>
            </a:r>
            <a:r>
              <a:rPr lang="en-US" sz="2000" b="1" dirty="0" smtClean="0">
                <a:solidFill>
                  <a:srgbClr val="002060"/>
                </a:solidFill>
              </a:rPr>
              <a:t>NG</a:t>
            </a:r>
            <a:endParaRPr lang="tr-TR" sz="2000" b="1" dirty="0">
              <a:solidFill>
                <a:srgbClr val="002060"/>
              </a:solidFill>
            </a:endParaRPr>
          </a:p>
          <a:p>
            <a:r>
              <a:rPr lang="en-US" sz="2000" b="1" dirty="0" smtClean="0">
                <a:solidFill>
                  <a:srgbClr val="002060"/>
                </a:solidFill>
              </a:rPr>
              <a:t>HOW DO WE CLEAN THE ENV</a:t>
            </a:r>
            <a:r>
              <a:rPr lang="tr-TR" sz="2000" b="1" dirty="0" smtClean="0">
                <a:solidFill>
                  <a:srgbClr val="002060"/>
                </a:solidFill>
              </a:rPr>
              <a:t>I</a:t>
            </a:r>
            <a:r>
              <a:rPr lang="en-US" sz="2000" b="1" dirty="0" smtClean="0">
                <a:solidFill>
                  <a:srgbClr val="002060"/>
                </a:solidFill>
              </a:rPr>
              <a:t>RONMENT?</a:t>
            </a:r>
            <a:endParaRPr lang="tr-TR" sz="2000" b="1" dirty="0" smtClean="0">
              <a:solidFill>
                <a:srgbClr val="002060"/>
              </a:solidFill>
            </a:endParaRPr>
          </a:p>
          <a:p>
            <a:r>
              <a:rPr lang="en-US" sz="2000" b="1" dirty="0" smtClean="0">
                <a:solidFill>
                  <a:srgbClr val="002060"/>
                </a:solidFill>
              </a:rPr>
              <a:t>WHERE D</a:t>
            </a:r>
            <a:r>
              <a:rPr lang="tr-TR" sz="2000" b="1" dirty="0" smtClean="0">
                <a:solidFill>
                  <a:srgbClr val="002060"/>
                </a:solidFill>
              </a:rPr>
              <a:t>I</a:t>
            </a:r>
            <a:r>
              <a:rPr lang="en-US" sz="2000" b="1" dirty="0" smtClean="0">
                <a:solidFill>
                  <a:srgbClr val="002060"/>
                </a:solidFill>
              </a:rPr>
              <a:t>D WE CLEAN THE ENV</a:t>
            </a:r>
            <a:r>
              <a:rPr lang="tr-TR" sz="2000" b="1" dirty="0" smtClean="0">
                <a:solidFill>
                  <a:srgbClr val="002060"/>
                </a:solidFill>
              </a:rPr>
              <a:t>I</a:t>
            </a:r>
            <a:r>
              <a:rPr lang="en-US" sz="2000" b="1" dirty="0" smtClean="0">
                <a:solidFill>
                  <a:srgbClr val="002060"/>
                </a:solidFill>
              </a:rPr>
              <a:t>RONMENT?</a:t>
            </a:r>
            <a:endParaRPr lang="tr-TR" sz="2000" b="1" dirty="0" smtClean="0">
              <a:solidFill>
                <a:srgbClr val="002060"/>
              </a:solidFill>
            </a:endParaRPr>
          </a:p>
          <a:p>
            <a:r>
              <a:rPr lang="en-US" sz="2000" b="1" dirty="0" smtClean="0">
                <a:solidFill>
                  <a:srgbClr val="002060"/>
                </a:solidFill>
              </a:rPr>
              <a:t>CLEANED BEACHES W</a:t>
            </a:r>
            <a:r>
              <a:rPr lang="tr-TR" sz="2000" b="1" dirty="0" smtClean="0">
                <a:solidFill>
                  <a:srgbClr val="002060"/>
                </a:solidFill>
              </a:rPr>
              <a:t>I</a:t>
            </a:r>
            <a:r>
              <a:rPr lang="en-US" sz="2000" b="1" dirty="0" smtClean="0">
                <a:solidFill>
                  <a:srgbClr val="002060"/>
                </a:solidFill>
              </a:rPr>
              <a:t>TH</a:t>
            </a:r>
            <a:r>
              <a:rPr lang="tr-TR" sz="2000" b="1" dirty="0" smtClean="0">
                <a:solidFill>
                  <a:srgbClr val="002060"/>
                </a:solidFill>
              </a:rPr>
              <a:t>I</a:t>
            </a:r>
            <a:r>
              <a:rPr lang="en-US" sz="2000" b="1" dirty="0" smtClean="0">
                <a:solidFill>
                  <a:srgbClr val="002060"/>
                </a:solidFill>
              </a:rPr>
              <a:t>N THE SCOPE OF THE PROJECT</a:t>
            </a:r>
            <a:endParaRPr lang="tr-TR" sz="2000" b="1" dirty="0" smtClean="0">
              <a:solidFill>
                <a:srgbClr val="002060"/>
              </a:solidFill>
            </a:endParaRPr>
          </a:p>
          <a:p>
            <a:r>
              <a:rPr lang="tr-TR" sz="2000" b="1" dirty="0" smtClean="0">
                <a:solidFill>
                  <a:srgbClr val="002060"/>
                </a:solidFill>
              </a:rPr>
              <a:t>RISKS AND MANAGEMENT</a:t>
            </a:r>
          </a:p>
          <a:p>
            <a:r>
              <a:rPr lang="tr-TR" sz="2000" b="1" dirty="0" smtClean="0">
                <a:solidFill>
                  <a:srgbClr val="002060"/>
                </a:solidFill>
              </a:rPr>
              <a:t>RESULT</a:t>
            </a:r>
          </a:p>
          <a:p>
            <a:endParaRPr lang="tr-TR" sz="2000" dirty="0" smtClean="0"/>
          </a:p>
          <a:p>
            <a:endParaRPr lang="tr-TR" sz="2000" dirty="0" smtClean="0"/>
          </a:p>
          <a:p>
            <a:pPr marL="0" indent="0">
              <a:buNone/>
            </a:pPr>
            <a:endParaRPr lang="tr-TR"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270" y="4725144"/>
            <a:ext cx="2437445" cy="1828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531" y="2679980"/>
            <a:ext cx="2359935" cy="176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531" y="598436"/>
            <a:ext cx="2368853" cy="177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57643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by3302files.storage.live.com/y4ma-5OE6306_l8QLY0MmqK-75EhfLrsJmdQAaRTsJiFht-vowYI0WAkgEAmY-ZlnJE82Ph1is4ulLlmXr0yCFyERIjaIM8ETiGDE5YDO2Myqs6nPncj3lDSsk0q6HlFwpsWSe6nb-yob9yDZglnuNLkOf-aLT7yJbaDbcTTDFgDNP69RyMqG_RWmMs2ikJstRE4FbDLJjArA0CiU_s9G3U7Q/ESQX5288.JPG?psid=1&amp;width=733&amp;height=4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323528" y="620688"/>
            <a:ext cx="8496944" cy="998984"/>
          </a:xfrm>
          <a:solidFill>
            <a:srgbClr val="FFC000">
              <a:alpha val="66000"/>
            </a:srgbClr>
          </a:solidFill>
        </p:spPr>
        <p:txBody>
          <a:bodyPr>
            <a:noAutofit/>
          </a:bodyPr>
          <a:lstStyle/>
          <a:p>
            <a:r>
              <a:rPr lang="en-US" sz="2800" dirty="0" smtClean="0"/>
              <a:t>CLEANED BEACHES W</a:t>
            </a:r>
            <a:r>
              <a:rPr lang="tr-TR" sz="2800" dirty="0" smtClean="0"/>
              <a:t>I</a:t>
            </a:r>
            <a:r>
              <a:rPr lang="en-US" sz="2800" dirty="0" smtClean="0"/>
              <a:t>TH</a:t>
            </a:r>
            <a:r>
              <a:rPr lang="tr-TR" sz="2800" dirty="0" smtClean="0"/>
              <a:t>I</a:t>
            </a:r>
            <a:r>
              <a:rPr lang="en-US" sz="2800" dirty="0" smtClean="0"/>
              <a:t>N THE SCOPE OF THE PROJECT</a:t>
            </a:r>
            <a:endParaRPr lang="tr-TR" sz="2800" dirty="0"/>
          </a:p>
        </p:txBody>
      </p:sp>
      <p:sp>
        <p:nvSpPr>
          <p:cNvPr id="3" name="İçerik Yer Tutucusu 2"/>
          <p:cNvSpPr>
            <a:spLocks noGrp="1"/>
          </p:cNvSpPr>
          <p:nvPr>
            <p:ph idx="1"/>
          </p:nvPr>
        </p:nvSpPr>
        <p:spPr>
          <a:xfrm>
            <a:off x="0" y="1772816"/>
            <a:ext cx="8229600" cy="4525963"/>
          </a:xfrm>
        </p:spPr>
        <p:txBody>
          <a:bodyPr>
            <a:normAutofit/>
          </a:bodyPr>
          <a:lstStyle/>
          <a:p>
            <a:pPr marL="0" indent="0">
              <a:buNone/>
            </a:pPr>
            <a:r>
              <a:rPr lang="en-US" dirty="0" err="1" smtClean="0"/>
              <a:t>Alaybey</a:t>
            </a:r>
            <a:r>
              <a:rPr lang="en-US" dirty="0" smtClean="0"/>
              <a:t> </a:t>
            </a:r>
            <a:r>
              <a:rPr lang="tr-TR" dirty="0" err="1" smtClean="0"/>
              <a:t>Coast</a:t>
            </a:r>
            <a:r>
              <a:rPr lang="tr-TR" dirty="0" smtClean="0"/>
              <a:t> (</a:t>
            </a:r>
            <a:r>
              <a:rPr lang="tr-TR" dirty="0" err="1" smtClean="0"/>
              <a:t>Went</a:t>
            </a:r>
            <a:r>
              <a:rPr lang="tr-TR" dirty="0" smtClean="0"/>
              <a:t> </a:t>
            </a:r>
            <a:r>
              <a:rPr lang="tr-TR" dirty="0" err="1" smtClean="0"/>
              <a:t>twice</a:t>
            </a:r>
            <a:r>
              <a:rPr lang="tr-TR" dirty="0"/>
              <a:t>.</a:t>
            </a:r>
            <a:r>
              <a:rPr lang="tr-TR" dirty="0" smtClean="0"/>
              <a:t>)</a:t>
            </a:r>
            <a:endParaRPr lang="en-US" dirty="0" smtClean="0"/>
          </a:p>
          <a:p>
            <a:pPr marL="0" indent="0">
              <a:buNone/>
            </a:pPr>
            <a:r>
              <a:rPr lang="en-US" dirty="0" err="1" smtClean="0"/>
              <a:t>Mavisehir</a:t>
            </a:r>
            <a:r>
              <a:rPr lang="en-US" dirty="0" smtClean="0"/>
              <a:t> </a:t>
            </a:r>
            <a:r>
              <a:rPr lang="tr-TR" dirty="0" smtClean="0"/>
              <a:t>C</a:t>
            </a:r>
            <a:r>
              <a:rPr lang="en-US" dirty="0" err="1" smtClean="0"/>
              <a:t>oast</a:t>
            </a:r>
            <a:r>
              <a:rPr lang="tr-TR" dirty="0" smtClean="0"/>
              <a:t> (</a:t>
            </a:r>
            <a:r>
              <a:rPr lang="tr-TR" dirty="0" err="1" smtClean="0"/>
              <a:t>Went</a:t>
            </a:r>
            <a:r>
              <a:rPr lang="tr-TR" dirty="0" smtClean="0"/>
              <a:t> </a:t>
            </a:r>
            <a:r>
              <a:rPr lang="tr-TR" dirty="0" err="1" smtClean="0"/>
              <a:t>twice</a:t>
            </a:r>
            <a:r>
              <a:rPr lang="tr-TR" dirty="0" smtClean="0"/>
              <a:t>.)</a:t>
            </a:r>
            <a:endParaRPr lang="en-US" dirty="0" smtClean="0"/>
          </a:p>
          <a:p>
            <a:pPr marL="0" indent="0">
              <a:buNone/>
            </a:pPr>
            <a:r>
              <a:rPr lang="en-US" dirty="0" err="1" smtClean="0"/>
              <a:t>Inciralti</a:t>
            </a:r>
            <a:r>
              <a:rPr lang="en-US" dirty="0" smtClean="0"/>
              <a:t> </a:t>
            </a:r>
            <a:r>
              <a:rPr lang="tr-TR" dirty="0" smtClean="0"/>
              <a:t>C</a:t>
            </a:r>
            <a:r>
              <a:rPr lang="en-US" dirty="0" err="1" smtClean="0"/>
              <a:t>oast</a:t>
            </a:r>
            <a:r>
              <a:rPr lang="tr-TR" dirty="0" smtClean="0"/>
              <a:t> (</a:t>
            </a:r>
            <a:r>
              <a:rPr lang="tr-TR" dirty="0" err="1" smtClean="0"/>
              <a:t>Went</a:t>
            </a:r>
            <a:r>
              <a:rPr lang="tr-TR" dirty="0" smtClean="0"/>
              <a:t> </a:t>
            </a:r>
            <a:r>
              <a:rPr lang="tr-TR" dirty="0" err="1" smtClean="0"/>
              <a:t>once</a:t>
            </a:r>
            <a:r>
              <a:rPr lang="tr-TR" dirty="0" smtClean="0"/>
              <a:t>.)</a:t>
            </a:r>
          </a:p>
          <a:p>
            <a:pPr marL="0" indent="0">
              <a:buNone/>
            </a:pPr>
            <a:r>
              <a:rPr lang="tr-TR" dirty="0" smtClean="0"/>
              <a:t>Turan </a:t>
            </a:r>
            <a:r>
              <a:rPr lang="tr-TR" dirty="0" err="1" smtClean="0"/>
              <a:t>Coast</a:t>
            </a:r>
            <a:r>
              <a:rPr lang="tr-TR" dirty="0" smtClean="0"/>
              <a:t> (</a:t>
            </a:r>
            <a:r>
              <a:rPr lang="tr-TR" dirty="0" err="1" smtClean="0"/>
              <a:t>Went</a:t>
            </a:r>
            <a:r>
              <a:rPr lang="tr-TR" dirty="0" smtClean="0"/>
              <a:t> </a:t>
            </a:r>
            <a:r>
              <a:rPr lang="tr-TR" dirty="0" err="1" smtClean="0"/>
              <a:t>once</a:t>
            </a:r>
            <a:r>
              <a:rPr lang="tr-TR" dirty="0" smtClean="0"/>
              <a:t>.)</a:t>
            </a:r>
          </a:p>
          <a:p>
            <a:pPr marL="0" indent="0">
              <a:buNone/>
            </a:pPr>
            <a:r>
              <a:rPr lang="tr-TR" dirty="0" smtClean="0"/>
              <a:t>Tersane (</a:t>
            </a:r>
            <a:r>
              <a:rPr lang="tr-TR" dirty="0" err="1" smtClean="0"/>
              <a:t>Went</a:t>
            </a:r>
            <a:r>
              <a:rPr lang="tr-TR" dirty="0" smtClean="0"/>
              <a:t> </a:t>
            </a:r>
            <a:r>
              <a:rPr lang="tr-TR" dirty="0" err="1" smtClean="0"/>
              <a:t>once</a:t>
            </a:r>
            <a:r>
              <a:rPr lang="tr-TR" dirty="0" smtClean="0"/>
              <a:t>.)</a:t>
            </a:r>
            <a:endParaRPr lang="tr-TR" dirty="0"/>
          </a:p>
        </p:txBody>
      </p:sp>
    </p:spTree>
    <p:extLst>
      <p:ext uri="{BB962C8B-B14F-4D97-AF65-F5344CB8AC3E}">
        <p14:creationId xmlns:p14="http://schemas.microsoft.com/office/powerpoint/2010/main" val="1218011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861048"/>
            <a:ext cx="4326827" cy="268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941" y="4149080"/>
            <a:ext cx="3944667" cy="248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12052"/>
            <a:ext cx="3168352" cy="3548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976" y="312052"/>
            <a:ext cx="5057151" cy="3188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079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9" y="3861048"/>
            <a:ext cx="3870444" cy="2683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647" y="278936"/>
            <a:ext cx="5184577" cy="3078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283663"/>
            <a:ext cx="2718316" cy="336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19" y="3645024"/>
            <a:ext cx="4176465" cy="289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9939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547664" y="332656"/>
            <a:ext cx="5770984" cy="782960"/>
          </a:xfrm>
          <a:solidFill>
            <a:schemeClr val="accent2">
              <a:lumMod val="60000"/>
              <a:lumOff val="40000"/>
            </a:schemeClr>
          </a:solidFill>
        </p:spPr>
        <p:txBody>
          <a:bodyPr>
            <a:normAutofit fontScale="90000"/>
          </a:bodyPr>
          <a:lstStyle/>
          <a:p>
            <a:r>
              <a:rPr lang="tr-TR" dirty="0" smtClean="0"/>
              <a:t>RISKS AND MANAGEMENT</a:t>
            </a:r>
            <a:endParaRPr lang="tr-TR" dirty="0"/>
          </a:p>
        </p:txBody>
      </p:sp>
      <p:sp>
        <p:nvSpPr>
          <p:cNvPr id="3" name="İçerik Yer Tutucusu 2"/>
          <p:cNvSpPr>
            <a:spLocks noGrp="1"/>
          </p:cNvSpPr>
          <p:nvPr>
            <p:ph idx="1"/>
          </p:nvPr>
        </p:nvSpPr>
        <p:spPr>
          <a:xfrm>
            <a:off x="457200" y="1600200"/>
            <a:ext cx="8229600" cy="4781128"/>
          </a:xfrm>
        </p:spPr>
        <p:txBody>
          <a:bodyPr>
            <a:normAutofit fontScale="92500" lnSpcReduction="10000"/>
          </a:bodyPr>
          <a:lstStyle/>
          <a:p>
            <a:pPr marL="0" indent="0" algn="just">
              <a:buNone/>
            </a:pPr>
            <a:r>
              <a:rPr lang="en-US" dirty="0" smtClean="0"/>
              <a:t>1. No return was received from the relevant municipalities of the areas to be cleaned. This was done by the community members.</a:t>
            </a:r>
          </a:p>
          <a:p>
            <a:pPr marL="0" indent="0" algn="just">
              <a:buNone/>
            </a:pPr>
            <a:r>
              <a:rPr lang="en-US" dirty="0" smtClean="0"/>
              <a:t>2. When the study area was visited, the area was found to be clean. Immediately a new place was identified and the area was cleaned.</a:t>
            </a:r>
          </a:p>
          <a:p>
            <a:pPr marL="0" indent="0" algn="just">
              <a:buNone/>
            </a:pPr>
            <a:r>
              <a:rPr lang="en-US" dirty="0" smtClean="0"/>
              <a:t>3. Taking into consideration the situation of some of the members of the community working outside the school, groups were separated and cleaning activities were carried out on different days.</a:t>
            </a:r>
            <a:endParaRPr lang="tr-TR" dirty="0"/>
          </a:p>
        </p:txBody>
      </p:sp>
    </p:spTree>
    <p:extLst>
      <p:ext uri="{BB962C8B-B14F-4D97-AF65-F5344CB8AC3E}">
        <p14:creationId xmlns:p14="http://schemas.microsoft.com/office/powerpoint/2010/main" val="14702355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884" y="281178"/>
            <a:ext cx="4325571" cy="307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descr="https://by3302files.storage.live.com/y4mc946BIpBOltk_Xe_Se_aqTNYV0FXvHx97PsUBuJZmg7J17BIkBQQAGhEGczJR_HLxOddl_0w6OP0dT1Nsw2-f7MhXiWMm3BDo39t5Ad6uT7We62hIuKbsftGgoFt8nEYgZi5dtT8BVDv8djKNuqqFDn7EDxFmxydm_NlyRKvz1HWEoKaVjWIfe6WuM8AwzbR4QiLw3spGilBEvL_sez-vg/BREB7525.JPG?psid=1&amp;width=733&amp;height=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59" y="3450528"/>
            <a:ext cx="3852694" cy="3039164"/>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https://by3302files.storage.live.com/y4m0Vnd8ONLk7HH1qYqkL8WFW6OJreyu5hRl0GWeAKWmuHqLF8qIHPmLhQcpSKTvYYZAFpyP3vjsTMmVeiONCCjX2Q_D2Uh1HmxyUig2IzVH0CFXmbLegdLFn1CPlIK5PN9EGy4WJ1iguQEww3mdSo8aeDtSrQMZYvIUeWBEouYP4Uf_RhcIoaAZRzb5PppIlsscmiDGwCfZtw9JENaz0z6yw/GBFR5419.JPG?psid=1&amp;width=807&amp;height=5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621" y="329516"/>
            <a:ext cx="3888432"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Başlık 1"/>
          <p:cNvSpPr>
            <a:spLocks noGrp="1"/>
          </p:cNvSpPr>
          <p:nvPr>
            <p:ph type="title"/>
          </p:nvPr>
        </p:nvSpPr>
        <p:spPr>
          <a:xfrm>
            <a:off x="2548612" y="188640"/>
            <a:ext cx="3970784" cy="782960"/>
          </a:xfrm>
          <a:solidFill>
            <a:srgbClr val="FFC000"/>
          </a:solidFill>
        </p:spPr>
        <p:txBody>
          <a:bodyPr/>
          <a:lstStyle/>
          <a:p>
            <a:r>
              <a:rPr lang="tr-TR" dirty="0" smtClean="0"/>
              <a:t>RESULT</a:t>
            </a:r>
            <a:endParaRPr lang="tr-TR" dirty="0"/>
          </a:p>
        </p:txBody>
      </p:sp>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0884" y="3450528"/>
            <a:ext cx="4325571" cy="303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425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504" y="620688"/>
            <a:ext cx="4188474" cy="5505475"/>
          </a:xfrm>
        </p:spPr>
        <p:txBody>
          <a:bodyPr>
            <a:normAutofit fontScale="92500" lnSpcReduction="20000"/>
          </a:bodyPr>
          <a:lstStyle/>
          <a:p>
            <a:pPr marL="0" indent="0" algn="just">
              <a:buNone/>
            </a:pPr>
            <a:r>
              <a:rPr lang="en-US" dirty="0" smtClean="0"/>
              <a:t>Our wealth of nature is decreasing day by day. Industrialization and population densities in cities have led to an increase </a:t>
            </a:r>
            <a:r>
              <a:rPr lang="en-US" dirty="0" smtClean="0"/>
              <a:t>in</a:t>
            </a:r>
            <a:r>
              <a:rPr lang="tr-TR" dirty="0" smtClean="0"/>
              <a:t> </a:t>
            </a:r>
            <a:r>
              <a:rPr lang="en-US" dirty="0" smtClean="0"/>
              <a:t>environmental</a:t>
            </a:r>
            <a:r>
              <a:rPr lang="tr-TR" dirty="0" smtClean="0"/>
              <a:t> </a:t>
            </a:r>
            <a:r>
              <a:rPr lang="en-US" dirty="0" smtClean="0"/>
              <a:t>problems</a:t>
            </a:r>
            <a:r>
              <a:rPr lang="en-US" dirty="0" smtClean="0"/>
              <a:t>. </a:t>
            </a:r>
            <a:endParaRPr lang="tr-TR" dirty="0" smtClean="0"/>
          </a:p>
          <a:p>
            <a:pPr marL="0" indent="0" algn="just">
              <a:buNone/>
            </a:pPr>
            <a:r>
              <a:rPr lang="en-US" dirty="0" smtClean="0"/>
              <a:t>Environmental </a:t>
            </a:r>
            <a:r>
              <a:rPr lang="en-US" dirty="0" smtClean="0"/>
              <a:t>pollution has reached a level that threatens the health of human beings and many living things in nature today.</a:t>
            </a:r>
            <a:endParaRPr lang="tr-TR" dirty="0"/>
          </a:p>
        </p:txBody>
      </p:sp>
      <p:pic>
        <p:nvPicPr>
          <p:cNvPr id="16386" name="Picture 2" descr="https://by3302files.storage.live.com/y4mKB_E-ukA1lPnQcvFts1-Y5hAGPgfg5-kO0YcnK9Un_mQ8w8nRdufxBOiRfQPssT_pcluyFkisPc5x84WUcibW_PuVI8c3Y1Q53Rv4MU2RcwpXjyJjOZtGsVr6SqHL8wODZJcZKtQhkhmXfL6IaRDuHncmYlCKVRMpTcNVvS09W1t8FpNlGrIP9on7j_beCDYxQuO43RcraeCG7ZA9bnv1Q/CKCT8159.JPG?psid=1&amp;width=365&amp;height=4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202" y="260648"/>
            <a:ext cx="4398296"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202" y="3933056"/>
            <a:ext cx="4398296" cy="2691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74453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by3302files.storage.live.com/y4mXR6JNTw7Q_LdqHp0NHmCPGT8bj9pT-KLOofZv75rRjWXG9fQAaEf9I7vYA4KNDkfSOG8JVL9Bjg11qATkdPinbxzOPbEIrjYXbEdflgW-AFyBQA9GRWrJ9sPJkombll_NOJnJbrhIV8aA6aqwYmp6S7qWH91_vKC1_KnxMx3IZteZl9hz2_rms1RVeyoaXekU88-GVQXhAbN1U1twjby2w/QKFS2050.JPG?psid=1&amp;width=733&amp;height=4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001"/>
            <a:ext cx="9156467" cy="6843999"/>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568036" y="1239982"/>
            <a:ext cx="8229600" cy="4525963"/>
          </a:xfrm>
          <a:solidFill>
            <a:srgbClr val="FFC000">
              <a:alpha val="49000"/>
            </a:srgbClr>
          </a:solidFill>
        </p:spPr>
        <p:txBody>
          <a:bodyPr/>
          <a:lstStyle/>
          <a:p>
            <a:pPr marL="0" indent="0" algn="just">
              <a:buNone/>
            </a:pPr>
            <a:r>
              <a:rPr lang="en-US" dirty="0" smtClean="0"/>
              <a:t> The most important factor that causes pollution is waste. Everyone should do their part about it. With this social work, it is aimed to create environmental cleanliness and awareness. </a:t>
            </a:r>
            <a:endParaRPr lang="tr-TR" dirty="0" smtClean="0"/>
          </a:p>
          <a:p>
            <a:pPr marL="0" indent="0" algn="just">
              <a:buNone/>
            </a:pPr>
            <a:r>
              <a:rPr lang="en-US" dirty="0" smtClean="0"/>
              <a:t>A conscious society means a clean environment. A clean environment will also come clean.</a:t>
            </a:r>
            <a:endParaRPr lang="tr-TR" dirty="0"/>
          </a:p>
        </p:txBody>
      </p:sp>
    </p:spTree>
    <p:extLst>
      <p:ext uri="{BB962C8B-B14F-4D97-AF65-F5344CB8AC3E}">
        <p14:creationId xmlns:p14="http://schemas.microsoft.com/office/powerpoint/2010/main" val="988689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002060"/>
                </a:solidFill>
              </a:rPr>
              <a:t>PLEASE PROTECT THE SEAS</a:t>
            </a:r>
            <a:endParaRPr lang="tr-TR" b="1" dirty="0"/>
          </a:p>
        </p:txBody>
      </p:sp>
      <p:pic>
        <p:nvPicPr>
          <p:cNvPr id="4" name="Picture 2" descr="C:\Users\Lenovo\Desktop\Gatronomy and Culunary Arts\170_63_851_315_829-Deniz-Kirliligi.jpg"/>
          <p:cNvPicPr>
            <a:picLocks noGrp="1" noChangeAspect="1" noChangeArrowheads="1"/>
          </p:cNvPicPr>
          <p:nvPr>
            <p:ph idx="1"/>
          </p:nvPr>
        </p:nvPicPr>
        <p:blipFill>
          <a:blip r:embed="rId2"/>
          <a:srcRect/>
          <a:stretch>
            <a:fillRect/>
          </a:stretch>
        </p:blipFill>
        <p:spPr bwMode="auto">
          <a:xfrm>
            <a:off x="519112" y="1428736"/>
            <a:ext cx="8105775" cy="521497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1266" name="Picture 2" descr="https://by3302files.storage.live.com/y4mioWf1HZgm0Z1ZFWs1fffHvcRCj27Y8iMqAlC63qcci0qxZ0XkpCHnma5Jc0W1ITmvloX7WLinibl23uihimo0yPQGu1yqH1QDeh3IpV8kp-9z8M8ad_2uHjNOBauWFNLRCdvGi_P77fkdRyszqnK7xSJTpLwy8hFMKJsZqv3flGkAOmeZJAI7pw8173rPuz-uA_8BIlqwS2oIha2R-Usuw/KMJF7693.JPG?psid=1&amp;width=714&amp;height=5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45" y="255542"/>
            <a:ext cx="3888432" cy="3199719"/>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652337"/>
            <a:ext cx="3882249" cy="3009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descr="https://by3302files.storage.live.com/y4mGRHT6LTjh14V7PnIGSrajleG0oJyBYBmhtYVPy-tHAKQezXOwxZxBoUh-3Bnd6Fdamc1Bida9EJv5haPnJr5DrNJw-9II-w2PqP8wTpPmUIud8HKnBrEHmseOHFLxMl7n-9Xv3rrl1mt30PPiQwnSgvaOJBJNUr1goYh0FVoPjPVC2E0i9XUzRnFuP3jG7Be3lBL9nilc33sgWzylkvMuA/FMDE6578.JPG?psid=1&amp;width=402&amp;height=5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479" y="3647432"/>
            <a:ext cx="3888432" cy="301437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4479" y="240579"/>
            <a:ext cx="3888432" cy="319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293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3314" name="Picture 2" descr="https://by3302files.storage.live.com/y4mnwUhpm548pH2dvpjYsiwBNnhJQpF_LAV5aHDxVroh4P3KIqWqVdwmkkZBfsqn0Us5BgMvyDrwcbTiPe4D5TIelSaMFRpIMxR4pmUX2dgbIpEfKgEaHe-VCjA6FB-YjZq9bTAQzS_a_at1uoAhKF3bzB3oroHvjbDRSVGjdzVH56oOXot7hjxz7JD1_7QUJAOdF3X7S2meWbFlqygnZ4xBQ/LUMN5963.JPG?psid=1&amp;width=807&amp;height=5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362" y="260648"/>
            <a:ext cx="2187321" cy="128961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by3302files.storage.live.com/y4mymvAzkddesvhMSBKFKSn2rf0f06JB8imra2JNUeOavolNFAiR1BiWE3JM6MI7BN7X-AAKJl02SHhTcYIQWaBso1B55I2SeG1ULN52AOvwI00SLo1Fd2NDbi8jgEM2Z2Ck8s-B-MjVDRQwxny_Nv4QUd7juMG8PFr-erbF72yxoBRZ567lppPFq-iy6X70ujAFh-KnD7q7azbEVCGy_yccw/MGOZ1687.JPG?psid=1&amp;width=807&amp;height=5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150" y="1550258"/>
            <a:ext cx="3608978" cy="239553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by3302files.storage.live.com/y4mtFNS6ld4mfQadBfI034UO33WUXFDR9-OepXKiYP3yswu7Jdf3y1fe-EGJm7uHWzYp967pidgRGecEej7GQmcw5HvcIG3IlB-OEf9XjEPmXaWOUWO5AvwND3KOAaYwYuy3t-6iVWihwnkE6fo538K2uUcZuoHEXsomX4jlJ6Y43Q-PsU5zeg8v8Ik8LeqorDCmoppL1aacCfU8FtNKmynTA/PDDT9470.JPG?psid=1&amp;width=807&amp;height=5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407" y="1628800"/>
            <a:ext cx="2187321"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by3302files.storage.live.com/y4mKIBh8ZTzcgNNcLIqUMU8WGperZjRk3le46loNzPld2azaAcwlZ3KkIWL7ZrgLOjye4KluAqf8iX2GxcZE_XXiC0WTzSa7fnbCpqtf-Zxcn17z9e7NmaZfcsQdvHg5y0zb5BG90F4G71olztQ5oFi5tRzwirhowXB0wPUmyO_loKvIMhD9diYDwn7auj5gPpprIRxHq2baVEx-WkrHyk76g/NOAS5415.JPG?psid=1&amp;width=807&amp;height=5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362" y="3409661"/>
            <a:ext cx="2191366" cy="1539289"/>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ttps://by3302files.storage.live.com/y4mYVHeZR2xtL73Zv0kH7GR1Fmk4_S05NTYw4qbunM_D7Fj4bb0g4qtSGWLYEpWTFLyk5hPR1yqjyOefLibBxc9WqlX1Lme9WkwVLFtz5ikj-CW2RA0Y1YvSWqUa-QibDKPwCRdcfviuZy1Q_dqnOO0hYO3fPOpKh5JaQDoH96KwNpKj_SrnmbzxqLNd9IHz6XYGF9LgcwD8ad_KrPzX0-2aw/WDHI0780.JPG?psid=1&amp;width=356&amp;height=5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9067" y="4948950"/>
            <a:ext cx="2006802" cy="1739953"/>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ttps://by3302files.storage.live.com/y4mbYXAGspPLjukkhvae-uudu1ZCsH88GU2PAxjMQiEEE5HxCl1kMTIWOl4iRa4p7Nm8GTrk6kd-JAlkMMdHPxKImLfPHd5ZWoKUcd8OKu-w3AS_Az0aUL1ZTKNCYZPJnN_79KPUfPthIjvv4QWG3VbOjnTuDvnnigEwnJcserwGeDjScfDUkZWOWvoK0dKPqMmgfTCQ_IL9cK8gVdsJ1ZsGA/NHPV5307.JPG?psid=1&amp;width=807&amp;height=5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362" y="5066358"/>
            <a:ext cx="2147341" cy="1622545"/>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https://by3302files.storage.live.com/y4mRKuxxFE13m6mIisSLPaL7jo_s_UvJEDjgEVkRVSIO2n_Cg-OfL-LrShxbPqWRNC2zlCwF7vjhWyeBlMr5R0j3SORFfUXt3QUqZ3FtE0V2EO2P38abDC7trpXaAEwp9M6td_9lTIUVdxTJtkeSeppYaC_APqg6OyokFUs8R81qQYDGWRfmrsSZUkBuUv1jSfjmB95GGF1ZC8ww9J5jS-qdw/DHVU0755%20%281%29.JPG?psid=1&amp;width=807&amp;height=5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9792" y="260648"/>
            <a:ext cx="6048672"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3327"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5692" y="4948950"/>
            <a:ext cx="1765894" cy="1739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8"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24187" y="4948950"/>
            <a:ext cx="1924277" cy="1723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5436096" y="186253"/>
            <a:ext cx="3096344" cy="369332"/>
          </a:xfrm>
          <a:prstGeom prst="rect">
            <a:avLst/>
          </a:prstGeom>
          <a:solidFill>
            <a:srgbClr val="FFC000"/>
          </a:solidFill>
        </p:spPr>
        <p:txBody>
          <a:bodyPr wrap="square" rtlCol="0">
            <a:spAutoFit/>
          </a:bodyPr>
          <a:lstStyle/>
          <a:p>
            <a:r>
              <a:rPr lang="tr-TR" dirty="0" smtClean="0"/>
              <a:t>        THAKS FOR LISTENING…</a:t>
            </a:r>
            <a:endParaRPr lang="tr-TR" dirty="0"/>
          </a:p>
        </p:txBody>
      </p:sp>
    </p:spTree>
    <p:extLst>
      <p:ext uri="{BB962C8B-B14F-4D97-AF65-F5344CB8AC3E}">
        <p14:creationId xmlns:p14="http://schemas.microsoft.com/office/powerpoint/2010/main" val="3530581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y3302files.storage.live.com/y4mNlOr7ZKeP3dhA4Su5gz_W7HAFLi-EMflKRA1wIyzIZbvkyeMrIKBMGwbxOTXLzVnomi5nOX2piCmDCuVZXgyk6o_fsddDJYbpvmBKIJ7J0VbdMKUKkNaF38mpThhcoMgb5_TURKuRFf3d76dBN4g48eOQHbQDGneP8oC2cDdFjnjNAIeSIP5VbkXxRM--wUxsgLSZDLwWxFhIf-ZyYzjOQ/RIHQ2971.JPG?psid=1&amp;width=648&amp;height=4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2195736" y="404664"/>
            <a:ext cx="4752528" cy="648072"/>
          </a:xfrm>
          <a:solidFill>
            <a:srgbClr val="FFC000">
              <a:alpha val="87000"/>
            </a:srgbClr>
          </a:solidFill>
        </p:spPr>
        <p:txBody>
          <a:bodyPr>
            <a:normAutofit fontScale="90000"/>
          </a:bodyPr>
          <a:lstStyle/>
          <a:p>
            <a:r>
              <a:rPr lang="tr-TR" dirty="0" smtClean="0"/>
              <a:t>WHO ARE WE ?</a:t>
            </a:r>
            <a:endParaRPr lang="tr-TR" dirty="0"/>
          </a:p>
        </p:txBody>
      </p:sp>
    </p:spTree>
    <p:extLst>
      <p:ext uri="{BB962C8B-B14F-4D97-AF65-F5344CB8AC3E}">
        <p14:creationId xmlns:p14="http://schemas.microsoft.com/office/powerpoint/2010/main" val="1510785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548680"/>
            <a:ext cx="4608512" cy="5554588"/>
          </a:xfrm>
        </p:spPr>
        <p:txBody>
          <a:bodyPr>
            <a:normAutofit fontScale="85000" lnSpcReduction="10000"/>
          </a:bodyPr>
          <a:lstStyle/>
          <a:p>
            <a:pPr marL="0" indent="0" algn="just">
              <a:buNone/>
            </a:pPr>
            <a:r>
              <a:rPr lang="en-US" dirty="0"/>
              <a:t>We are an environmental group established to increase public awareness about minimizing environmental pollution and disposing of waste in the right place</a:t>
            </a:r>
            <a:r>
              <a:rPr lang="en-US" dirty="0" smtClean="0"/>
              <a:t>.</a:t>
            </a:r>
            <a:endParaRPr lang="tr-TR" dirty="0" smtClean="0"/>
          </a:p>
          <a:p>
            <a:pPr marL="0" indent="0" algn="just">
              <a:buNone/>
            </a:pPr>
            <a:endParaRPr lang="tr-TR" dirty="0"/>
          </a:p>
          <a:p>
            <a:pPr marL="0" indent="0" algn="just">
              <a:buNone/>
            </a:pPr>
            <a:r>
              <a:rPr lang="en-US" dirty="0"/>
              <a:t>This group was formed by the students of İzmir </a:t>
            </a:r>
            <a:r>
              <a:rPr lang="en-US" dirty="0" err="1"/>
              <a:t>Katip</a:t>
            </a:r>
            <a:r>
              <a:rPr lang="en-US" dirty="0"/>
              <a:t> </a:t>
            </a:r>
            <a:r>
              <a:rPr lang="en-US" dirty="0" err="1"/>
              <a:t>Çelebi</a:t>
            </a:r>
            <a:r>
              <a:rPr lang="en-US" dirty="0"/>
              <a:t> University Gastronomy and Culinary Arts 2nd grade students under the name of Social Responsibility course.</a:t>
            </a:r>
            <a:endParaRPr lang="tr-TR" dirty="0"/>
          </a:p>
        </p:txBody>
      </p:sp>
      <p:pic>
        <p:nvPicPr>
          <p:cNvPr id="3074" name="Picture 2" descr="environmental awareness slogan on environment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052736"/>
            <a:ext cx="3796233" cy="46904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54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10227"/>
            <a:ext cx="3940965" cy="262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507110"/>
            <a:ext cx="3959399" cy="262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61" y="3573016"/>
            <a:ext cx="3952440" cy="262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by3302files.storage.live.com/y4mMQAJ6otZqme5ANJEEtcPxdplUmeLAq1CjF4RGRvuBxnYjKbp_iC87nh2RiVZC73RSElQnJKS5LfA8E8qxNBBBNxfgH3ZySUHiBBRL_avNsqtAw3xGyS2DLqDSlBRw41RZ6RBJdmXN3OGH0MQWIC_udvKj34O9of_SL9lp_vv6ezO1FItABQ31zUE0Zksm-Q373Y5XWWp-YNRYB2pzYeKLw/LEOB5640.JPG?psid=1&amp;width=807&amp;height=5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349" y="3608382"/>
            <a:ext cx="3947058" cy="260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0339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015385" y="332656"/>
            <a:ext cx="4413176" cy="887053"/>
          </a:xfrm>
          <a:solidFill>
            <a:schemeClr val="accent3">
              <a:lumMod val="75000"/>
              <a:alpha val="80000"/>
            </a:schemeClr>
          </a:solidFill>
        </p:spPr>
        <p:txBody>
          <a:bodyPr/>
          <a:lstStyle/>
          <a:p>
            <a:r>
              <a:rPr lang="tr-TR" dirty="0" smtClean="0"/>
              <a:t>PROJECT TEAM</a:t>
            </a:r>
            <a:endParaRPr lang="tr-TR" dirty="0"/>
          </a:p>
        </p:txBody>
      </p:sp>
      <p:sp>
        <p:nvSpPr>
          <p:cNvPr id="3" name="İçerik Yer Tutucusu 2"/>
          <p:cNvSpPr>
            <a:spLocks noGrp="1"/>
          </p:cNvSpPr>
          <p:nvPr>
            <p:ph idx="1"/>
          </p:nvPr>
        </p:nvSpPr>
        <p:spPr>
          <a:xfrm>
            <a:off x="237130" y="1456872"/>
            <a:ext cx="4334869" cy="2692895"/>
          </a:xfrm>
        </p:spPr>
        <p:txBody>
          <a:bodyPr>
            <a:noAutofit/>
          </a:bodyPr>
          <a:lstStyle/>
          <a:p>
            <a:pPr marL="0" indent="0">
              <a:buNone/>
            </a:pPr>
            <a:r>
              <a:rPr lang="tr-TR" sz="1800" dirty="0"/>
              <a:t>-AYSU TÜRKMAN ( </a:t>
            </a:r>
            <a:r>
              <a:rPr lang="tr-TR" sz="1800" dirty="0" err="1"/>
              <a:t>plastic</a:t>
            </a:r>
            <a:r>
              <a:rPr lang="tr-TR" sz="1800" dirty="0"/>
              <a:t> </a:t>
            </a:r>
            <a:r>
              <a:rPr lang="tr-TR" sz="1800" dirty="0" err="1"/>
              <a:t>waste</a:t>
            </a:r>
            <a:r>
              <a:rPr lang="tr-TR" sz="1800" dirty="0"/>
              <a:t>)</a:t>
            </a:r>
          </a:p>
          <a:p>
            <a:pPr marL="0" indent="0">
              <a:buNone/>
            </a:pPr>
            <a:r>
              <a:rPr lang="tr-TR" sz="1800" dirty="0"/>
              <a:t>-BERİVAN ERİNCİK ( metal </a:t>
            </a:r>
            <a:r>
              <a:rPr lang="tr-TR" sz="1800" dirty="0" err="1"/>
              <a:t>waste</a:t>
            </a:r>
            <a:r>
              <a:rPr lang="tr-TR" sz="1800" dirty="0"/>
              <a:t>)</a:t>
            </a:r>
          </a:p>
          <a:p>
            <a:pPr marL="0" indent="0">
              <a:buNone/>
            </a:pPr>
            <a:r>
              <a:rPr lang="tr-TR" sz="1800" dirty="0"/>
              <a:t>-BURCU SARITAŞ ( </a:t>
            </a:r>
            <a:r>
              <a:rPr lang="tr-TR" sz="1800" dirty="0" err="1"/>
              <a:t>plastic</a:t>
            </a:r>
            <a:r>
              <a:rPr lang="tr-TR" sz="1800" dirty="0"/>
              <a:t> </a:t>
            </a:r>
            <a:r>
              <a:rPr lang="tr-TR" sz="1800" dirty="0" err="1"/>
              <a:t>waste</a:t>
            </a:r>
            <a:r>
              <a:rPr lang="tr-TR" sz="1800" dirty="0" smtClean="0"/>
              <a:t>)</a:t>
            </a:r>
          </a:p>
          <a:p>
            <a:pPr marL="0" indent="0">
              <a:buNone/>
            </a:pPr>
            <a:r>
              <a:rPr lang="tr-TR" sz="1800" dirty="0"/>
              <a:t>-YAŞAR ASU TABANLI (</a:t>
            </a:r>
            <a:r>
              <a:rPr lang="tr-TR" sz="1800" dirty="0" err="1"/>
              <a:t>plastic</a:t>
            </a:r>
            <a:r>
              <a:rPr lang="tr-TR" sz="1800" dirty="0"/>
              <a:t> </a:t>
            </a:r>
            <a:r>
              <a:rPr lang="tr-TR" sz="1800" dirty="0" err="1"/>
              <a:t>waste</a:t>
            </a:r>
            <a:r>
              <a:rPr lang="tr-TR" sz="1800" dirty="0"/>
              <a:t>)</a:t>
            </a:r>
          </a:p>
          <a:p>
            <a:pPr marL="0" indent="0">
              <a:buNone/>
            </a:pPr>
            <a:r>
              <a:rPr lang="tr-TR" sz="1800" dirty="0"/>
              <a:t>-AHMET HAMDİ NOGAY( </a:t>
            </a:r>
            <a:r>
              <a:rPr lang="tr-TR" sz="1800" dirty="0" err="1"/>
              <a:t>plastic</a:t>
            </a:r>
            <a:r>
              <a:rPr lang="tr-TR" sz="1800" dirty="0"/>
              <a:t> </a:t>
            </a:r>
            <a:r>
              <a:rPr lang="tr-TR" sz="1800" dirty="0" err="1"/>
              <a:t>waste</a:t>
            </a:r>
            <a:r>
              <a:rPr lang="tr-TR" sz="1800" dirty="0"/>
              <a:t>)</a:t>
            </a:r>
          </a:p>
          <a:p>
            <a:pPr marL="0" indent="0">
              <a:buNone/>
            </a:pPr>
            <a:r>
              <a:rPr lang="tr-TR" sz="1800" dirty="0" smtClean="0"/>
              <a:t>-İSMAİL </a:t>
            </a:r>
            <a:r>
              <a:rPr lang="tr-TR" sz="1800" dirty="0"/>
              <a:t>AKGÜNDÜZ (</a:t>
            </a:r>
            <a:r>
              <a:rPr lang="tr-TR" sz="1800" dirty="0" err="1"/>
              <a:t>out</a:t>
            </a:r>
            <a:r>
              <a:rPr lang="tr-TR" sz="1800" dirty="0"/>
              <a:t> </a:t>
            </a:r>
            <a:r>
              <a:rPr lang="tr-TR" sz="1800" dirty="0" err="1"/>
              <a:t>fitter</a:t>
            </a:r>
            <a:r>
              <a:rPr lang="tr-TR" sz="1800" dirty="0" smtClean="0"/>
              <a:t>)</a:t>
            </a:r>
            <a:r>
              <a:rPr lang="tr-TR" sz="1800" dirty="0"/>
              <a:t> </a:t>
            </a:r>
            <a:endParaRPr lang="tr-TR" sz="1800" dirty="0" smtClean="0"/>
          </a:p>
          <a:p>
            <a:pPr marL="0" indent="0">
              <a:buNone/>
            </a:pPr>
            <a:r>
              <a:rPr lang="tr-TR" sz="1800" dirty="0"/>
              <a:t>-ZEHRA ÖZDOĞRU (</a:t>
            </a:r>
            <a:r>
              <a:rPr lang="tr-TR" sz="1800" dirty="0" err="1"/>
              <a:t>paper</a:t>
            </a:r>
            <a:r>
              <a:rPr lang="tr-TR" sz="1800" dirty="0"/>
              <a:t> </a:t>
            </a:r>
            <a:r>
              <a:rPr lang="tr-TR" sz="1800" dirty="0" err="1"/>
              <a:t>waste</a:t>
            </a:r>
            <a:r>
              <a:rPr lang="tr-TR" sz="1800" dirty="0"/>
              <a:t>)</a:t>
            </a:r>
          </a:p>
          <a:p>
            <a:pPr>
              <a:buFontTx/>
              <a:buChar char="-"/>
            </a:pPr>
            <a:endParaRPr lang="tr-TR" sz="1800" dirty="0"/>
          </a:p>
          <a:p>
            <a:endParaRPr lang="tr-TR" sz="1800" dirty="0"/>
          </a:p>
          <a:p>
            <a:pPr marL="0" indent="0">
              <a:buNone/>
            </a:pPr>
            <a:endParaRPr lang="tr-TR" sz="1800" dirty="0"/>
          </a:p>
          <a:p>
            <a:pPr marL="0" indent="0">
              <a:buNone/>
            </a:pPr>
            <a:r>
              <a:rPr lang="tr-TR" sz="1800" dirty="0"/>
              <a:t> </a:t>
            </a:r>
          </a:p>
          <a:p>
            <a:endParaRPr lang="tr-TR" sz="1800" dirty="0"/>
          </a:p>
        </p:txBody>
      </p:sp>
      <p:sp>
        <p:nvSpPr>
          <p:cNvPr id="4" name="Metin kutusu 3"/>
          <p:cNvSpPr txBox="1"/>
          <p:nvPr/>
        </p:nvSpPr>
        <p:spPr>
          <a:xfrm>
            <a:off x="4067944" y="2608281"/>
            <a:ext cx="5076056" cy="1477328"/>
          </a:xfrm>
          <a:prstGeom prst="rect">
            <a:avLst/>
          </a:prstGeom>
          <a:noFill/>
        </p:spPr>
        <p:txBody>
          <a:bodyPr wrap="square" rtlCol="0">
            <a:spAutoFit/>
          </a:bodyPr>
          <a:lstStyle/>
          <a:p>
            <a:r>
              <a:rPr lang="tr-TR" dirty="0"/>
              <a:t>-NAŞİDE TAŞDELEN ( metal </a:t>
            </a:r>
            <a:r>
              <a:rPr lang="tr-TR" dirty="0" err="1"/>
              <a:t>waste</a:t>
            </a:r>
            <a:r>
              <a:rPr lang="tr-TR" dirty="0"/>
              <a:t>)</a:t>
            </a:r>
          </a:p>
          <a:p>
            <a:r>
              <a:rPr lang="tr-TR" dirty="0"/>
              <a:t>-MUHAMMED BARAN ATİZ ( </a:t>
            </a:r>
            <a:r>
              <a:rPr lang="tr-TR" dirty="0" err="1"/>
              <a:t>out</a:t>
            </a:r>
            <a:r>
              <a:rPr lang="tr-TR" dirty="0"/>
              <a:t> </a:t>
            </a:r>
            <a:r>
              <a:rPr lang="tr-TR" dirty="0" err="1"/>
              <a:t>fitter</a:t>
            </a:r>
            <a:r>
              <a:rPr lang="tr-TR" dirty="0"/>
              <a:t>)</a:t>
            </a:r>
          </a:p>
          <a:p>
            <a:r>
              <a:rPr lang="tr-TR" dirty="0"/>
              <a:t>-KAMİLE GÖKÇE ŞENGÜL ( </a:t>
            </a:r>
            <a:r>
              <a:rPr lang="tr-TR" dirty="0" err="1"/>
              <a:t>preparing</a:t>
            </a:r>
            <a:r>
              <a:rPr lang="tr-TR" dirty="0"/>
              <a:t> </a:t>
            </a:r>
            <a:r>
              <a:rPr lang="tr-TR" dirty="0" err="1"/>
              <a:t>report</a:t>
            </a:r>
            <a:r>
              <a:rPr lang="tr-TR" dirty="0"/>
              <a:t> </a:t>
            </a:r>
            <a:r>
              <a:rPr lang="tr-TR" dirty="0" err="1"/>
              <a:t>and</a:t>
            </a:r>
            <a:r>
              <a:rPr lang="tr-TR" dirty="0"/>
              <a:t> </a:t>
            </a:r>
            <a:r>
              <a:rPr lang="tr-TR" dirty="0" err="1"/>
              <a:t>power</a:t>
            </a:r>
            <a:r>
              <a:rPr lang="tr-TR" dirty="0"/>
              <a:t> </a:t>
            </a:r>
            <a:r>
              <a:rPr lang="tr-TR" dirty="0" err="1"/>
              <a:t>point</a:t>
            </a:r>
            <a:r>
              <a:rPr lang="tr-TR" dirty="0"/>
              <a:t>)</a:t>
            </a:r>
          </a:p>
          <a:p>
            <a:endParaRPr lang="tr-TR" dirty="0"/>
          </a:p>
        </p:txBody>
      </p:sp>
      <p:sp>
        <p:nvSpPr>
          <p:cNvPr id="5" name="Metin kutusu 4"/>
          <p:cNvSpPr txBox="1"/>
          <p:nvPr/>
        </p:nvSpPr>
        <p:spPr>
          <a:xfrm>
            <a:off x="4067943" y="1403637"/>
            <a:ext cx="4721235" cy="1477328"/>
          </a:xfrm>
          <a:prstGeom prst="rect">
            <a:avLst/>
          </a:prstGeom>
          <a:noFill/>
        </p:spPr>
        <p:txBody>
          <a:bodyPr wrap="square" rtlCol="0">
            <a:spAutoFit/>
          </a:bodyPr>
          <a:lstStyle/>
          <a:p>
            <a:r>
              <a:rPr lang="tr-TR" dirty="0"/>
              <a:t>-AYBÜKE GALİMANE ( </a:t>
            </a:r>
            <a:r>
              <a:rPr lang="tr-TR" dirty="0" err="1"/>
              <a:t>take</a:t>
            </a:r>
            <a:r>
              <a:rPr lang="tr-TR" dirty="0"/>
              <a:t> video </a:t>
            </a:r>
            <a:r>
              <a:rPr lang="tr-TR" dirty="0" err="1"/>
              <a:t>and</a:t>
            </a:r>
            <a:r>
              <a:rPr lang="tr-TR" dirty="0"/>
              <a:t> </a:t>
            </a:r>
            <a:r>
              <a:rPr lang="tr-TR" dirty="0" err="1"/>
              <a:t>photos</a:t>
            </a:r>
            <a:r>
              <a:rPr lang="tr-TR" dirty="0"/>
              <a:t>)</a:t>
            </a:r>
          </a:p>
          <a:p>
            <a:r>
              <a:rPr lang="tr-TR" dirty="0"/>
              <a:t>-BERKAY KINIK (</a:t>
            </a:r>
            <a:r>
              <a:rPr lang="tr-TR" dirty="0" err="1"/>
              <a:t>plastic</a:t>
            </a:r>
            <a:r>
              <a:rPr lang="tr-TR" dirty="0"/>
              <a:t> </a:t>
            </a:r>
            <a:r>
              <a:rPr lang="tr-TR" dirty="0" err="1"/>
              <a:t>waste</a:t>
            </a:r>
            <a:r>
              <a:rPr lang="tr-TR" dirty="0"/>
              <a:t>)</a:t>
            </a:r>
          </a:p>
          <a:p>
            <a:r>
              <a:rPr lang="tr-TR" dirty="0"/>
              <a:t>-</a:t>
            </a:r>
            <a:r>
              <a:rPr lang="tr-TR" dirty="0" smtClean="0"/>
              <a:t>SONGÜL </a:t>
            </a:r>
            <a:r>
              <a:rPr lang="tr-TR" dirty="0"/>
              <a:t>AKÇAY( </a:t>
            </a:r>
            <a:r>
              <a:rPr lang="tr-TR" dirty="0" err="1"/>
              <a:t>preparing</a:t>
            </a:r>
            <a:r>
              <a:rPr lang="tr-TR" dirty="0"/>
              <a:t> </a:t>
            </a:r>
            <a:r>
              <a:rPr lang="tr-TR" dirty="0" err="1"/>
              <a:t>report</a:t>
            </a:r>
            <a:r>
              <a:rPr lang="tr-TR" dirty="0"/>
              <a:t> </a:t>
            </a:r>
            <a:r>
              <a:rPr lang="tr-TR" dirty="0" err="1"/>
              <a:t>and</a:t>
            </a:r>
            <a:r>
              <a:rPr lang="tr-TR" dirty="0"/>
              <a:t> </a:t>
            </a:r>
            <a:r>
              <a:rPr lang="tr-TR" dirty="0" err="1"/>
              <a:t>power</a:t>
            </a:r>
            <a:r>
              <a:rPr lang="tr-TR" dirty="0"/>
              <a:t> </a:t>
            </a:r>
            <a:r>
              <a:rPr lang="tr-TR" dirty="0" err="1"/>
              <a:t>point</a:t>
            </a:r>
            <a:r>
              <a:rPr lang="tr-TR" dirty="0"/>
              <a:t>)</a:t>
            </a:r>
          </a:p>
          <a:p>
            <a:endParaRPr lang="tr-T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7" y="3969676"/>
            <a:ext cx="3569106" cy="2369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96" y="4024230"/>
            <a:ext cx="3486919" cy="2314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1280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827584" y="5373216"/>
            <a:ext cx="7653536" cy="792088"/>
          </a:xfrm>
          <a:solidFill>
            <a:schemeClr val="accent6">
              <a:lumMod val="75000"/>
            </a:schemeClr>
          </a:solidFill>
        </p:spPr>
        <p:txBody>
          <a:bodyPr>
            <a:normAutofit fontScale="90000"/>
          </a:bodyPr>
          <a:lstStyle/>
          <a:p>
            <a:r>
              <a:rPr lang="tr-TR" dirty="0" smtClean="0"/>
              <a:t/>
            </a:r>
            <a:br>
              <a:rPr lang="tr-TR" dirty="0" smtClean="0"/>
            </a:br>
            <a:r>
              <a:rPr lang="en-US" dirty="0" smtClean="0"/>
              <a:t>WHAT'S THE </a:t>
            </a:r>
            <a:r>
              <a:rPr lang="tr-TR" dirty="0" smtClean="0"/>
              <a:t>AIM</a:t>
            </a:r>
            <a:r>
              <a:rPr lang="en-US" dirty="0" smtClean="0"/>
              <a:t>?</a:t>
            </a:r>
            <a:br>
              <a:rPr lang="en-US" dirty="0" smtClean="0"/>
            </a:br>
            <a:endParaRPr lang="tr-TR" dirty="0"/>
          </a:p>
        </p:txBody>
      </p:sp>
      <p:pic>
        <p:nvPicPr>
          <p:cNvPr id="4098" name="Picture 2" descr="https://by3302files.storage.live.com/y4mO3PvSkg8JRSP_tPsLZcR8hp-1DO-ACAnWOhD1NSPLy9vj8y3if-sYgRz5MemJYHgD6mRxqZD6ZV5ctne2d3jBiORmmCyBMVXyIvvQUczCCR4THRGbPfqqkGmCId3RY9iRbS_FEyIXyGc8yEx3k9GEPJpdrTHflDPFybyxysnNzr9rD8QV5U5x6KNR-6w5xSHlis7fxmTlHHcG-amOITQbQ/BHAT0164.JPG?psid=1&amp;width=648&amp;height=4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08" y="517989"/>
            <a:ext cx="4042676" cy="42691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by3302files.storage.live.com/y4mV3UpO0K6rGL5hvW6mgtu9BBwvlANcE5e6uKN-wLP7ywjjHSnvp8hOZSqTiYCZdjhmQ26B9FXLobE11G5AKzoPDZx48JiGBr-iGYDa5J5rduBLgcUCXf8J4Kk0F8fuUlAQ9_YAR4PTLbelqe4oy0Gf7mvcOYgzP1td_BzH3Zx67JnBFceh084AJS7MWcyml5gGLKB9j5Sg-SHCzHchiZknw/CSZM6989.JPG?psid=1&amp;width=733&amp;height=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39" y="517989"/>
            <a:ext cx="3988905" cy="426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020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611560" y="4581128"/>
            <a:ext cx="8075240" cy="1357611"/>
          </a:xfrm>
        </p:spPr>
        <p:txBody>
          <a:bodyPr/>
          <a:lstStyle/>
          <a:p>
            <a:r>
              <a:rPr lang="en-US" dirty="0"/>
              <a:t>Volunteer team work to ensure the cleanliness of the coastal areas in Izmir.</a:t>
            </a:r>
          </a:p>
          <a:p>
            <a:endParaRPr lang="tr-TR" dirty="0"/>
          </a:p>
        </p:txBody>
      </p:sp>
      <p:pic>
        <p:nvPicPr>
          <p:cNvPr id="5122" name="Picture 2" descr="https://by3302files.storage.live.com/y4m-vTHB8w40TxvSKE3qxuspzD_PTkO0vebLn2pkkV-EZycTBVG0g1O6wec-jaNa1Ent65MaNkDwzziTqWHApZHEepKNnmsH9VJLSY8lrYLFltqBRzrtRiRXNpMRr9pjKQzYdCXrbuzy8r6PpICkHqEg1ZkItGomcN0LqkN8PLKAKRxsY0j4Xr7di0q8edI0BOBLuRv0bfvC_HHdkc969HkWQ/EYAU2559.JPG?psid=1&amp;width=323&amp;height=4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04664"/>
            <a:ext cx="3528392" cy="381642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19352"/>
            <a:ext cx="3528392" cy="380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214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by3302files.storage.live.com/y4mNuO77SAZkq5iHQpa9Dhd8ONEQqreaOsR-UffI9pD3Vixy_bVyWHCkhwCjgFFlOXO1U2K3TulAEDvR20uEtS10JqcVnqtdWYCHnpw-075wnhJietwgbEpTff-obDy5EJMSfPyYVefbt7fAibPtztlZesOTCKWtYCeBugMnt5LdFl5pitc54Y38XhtJEfXClA_R3GY00y9k5ybgGaODxRcAw/BHHJ8539.JPG?psid=1&amp;width=733&amp;height=4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 y="0"/>
            <a:ext cx="91398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35241" y="0"/>
            <a:ext cx="9108757" cy="1656183"/>
          </a:xfrm>
          <a:solidFill>
            <a:schemeClr val="accent2">
              <a:lumMod val="75000"/>
              <a:alpha val="57000"/>
            </a:schemeClr>
          </a:solidFill>
        </p:spPr>
        <p:txBody>
          <a:bodyPr/>
          <a:lstStyle/>
          <a:p>
            <a:pPr marL="0" indent="0" algn="ctr">
              <a:buNone/>
            </a:pPr>
            <a:r>
              <a:rPr lang="en-US" dirty="0"/>
              <a:t>To raise awareness of people who benefit from the common public environment and to contribute to their behavioral transformation.</a:t>
            </a:r>
            <a:endParaRPr lang="tr-TR" dirty="0"/>
          </a:p>
        </p:txBody>
      </p:sp>
    </p:spTree>
    <p:extLst>
      <p:ext uri="{BB962C8B-B14F-4D97-AF65-F5344CB8AC3E}">
        <p14:creationId xmlns:p14="http://schemas.microsoft.com/office/powerpoint/2010/main" val="1907431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688</TotalTime>
  <Words>667</Words>
  <Application>Microsoft Office PowerPoint</Application>
  <PresentationFormat>Ekran Gösterisi (4:3)</PresentationFormat>
  <Paragraphs>68</Paragraphs>
  <Slides>29</Slides>
  <Notes>0</Notes>
  <HiddenSlides>0</HiddenSlides>
  <MMClips>0</MMClips>
  <ScaleCrop>false</ScaleCrop>
  <HeadingPairs>
    <vt:vector size="4" baseType="variant">
      <vt:variant>
        <vt:lpstr>Tema</vt:lpstr>
      </vt:variant>
      <vt:variant>
        <vt:i4>1</vt:i4>
      </vt:variant>
      <vt:variant>
        <vt:lpstr>Slayt Başlıkları</vt:lpstr>
      </vt:variant>
      <vt:variant>
        <vt:i4>29</vt:i4>
      </vt:variant>
    </vt:vector>
  </HeadingPairs>
  <TitlesOfParts>
    <vt:vector size="30" baseType="lpstr">
      <vt:lpstr>Ofis Teması</vt:lpstr>
      <vt:lpstr>CLEAN ENVIRONMENT CLEAN FUTURE </vt:lpstr>
      <vt:lpstr>CONTENT</vt:lpstr>
      <vt:lpstr>WHO ARE WE ?</vt:lpstr>
      <vt:lpstr>PowerPoint Sunusu</vt:lpstr>
      <vt:lpstr>PowerPoint Sunusu</vt:lpstr>
      <vt:lpstr>PROJECT TEAM</vt:lpstr>
      <vt:lpstr> WHAT'S THE AIM? </vt:lpstr>
      <vt:lpstr>PowerPoint Sunusu</vt:lpstr>
      <vt:lpstr>PowerPoint Sunusu</vt:lpstr>
      <vt:lpstr>PowerPoint Sunusu</vt:lpstr>
      <vt:lpstr>IMPORTANCE OF ENVİRONMENTAL CLEANİNG</vt:lpstr>
      <vt:lpstr>PowerPoint Sunusu</vt:lpstr>
      <vt:lpstr>PowerPoint Sunusu</vt:lpstr>
      <vt:lpstr>HOW DO WE CLEAN THE ENVİRONMENT? </vt:lpstr>
      <vt:lpstr>PowerPoint Sunusu</vt:lpstr>
      <vt:lpstr>PowerPoint Sunusu</vt:lpstr>
      <vt:lpstr>PowerPoint Sunusu</vt:lpstr>
      <vt:lpstr>WHERE DID WE CLEAN THE ENVIRONMENT?</vt:lpstr>
      <vt:lpstr>PowerPoint Sunusu</vt:lpstr>
      <vt:lpstr>CLEANED BEACHES WITHIN THE SCOPE OF THE PROJECT</vt:lpstr>
      <vt:lpstr>PowerPoint Sunusu</vt:lpstr>
      <vt:lpstr>PowerPoint Sunusu</vt:lpstr>
      <vt:lpstr>RISKS AND MANAGEMENT</vt:lpstr>
      <vt:lpstr>RESULT</vt:lpstr>
      <vt:lpstr>PowerPoint Sunusu</vt:lpstr>
      <vt:lpstr>PowerPoint Sunusu</vt:lpstr>
      <vt:lpstr>PLEASE PROTECT THE SEAS</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ENVIRONMENT CLEAN FUTURE</dc:title>
  <dc:creator>SONGUL</dc:creator>
  <cp:lastModifiedBy>hp</cp:lastModifiedBy>
  <cp:revision>45</cp:revision>
  <dcterms:created xsi:type="dcterms:W3CDTF">2019-12-16T12:07:15Z</dcterms:created>
  <dcterms:modified xsi:type="dcterms:W3CDTF">2020-01-15T06:46:01Z</dcterms:modified>
</cp:coreProperties>
</file>