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6" r:id="rId2"/>
    <p:sldId id="269" r:id="rId3"/>
    <p:sldId id="271" r:id="rId4"/>
    <p:sldId id="272" r:id="rId5"/>
    <p:sldId id="273" r:id="rId6"/>
    <p:sldId id="257" r:id="rId7"/>
    <p:sldId id="258" r:id="rId8"/>
    <p:sldId id="259" r:id="rId9"/>
    <p:sldId id="260" r:id="rId10"/>
    <p:sldId id="264" r:id="rId11"/>
    <p:sldId id="261" r:id="rId12"/>
    <p:sldId id="262" r:id="rId13"/>
    <p:sldId id="263" r:id="rId14"/>
    <p:sldId id="265" r:id="rId15"/>
    <p:sldId id="274" r:id="rId16"/>
    <p:sldId id="275" r:id="rId17"/>
    <p:sldId id="26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7729E-0334-4966-B0E6-94C297F0D65A}" v="3744" dt="2019-12-17T18:33:52.037"/>
    <p1510:client id="{395F74E1-2F3B-4C7D-9B8F-57AABB1A0E70}" v="419" dt="2019-12-17T20:58:21.774"/>
    <p1510:client id="{3A42D65D-FFB2-40D8-9F40-2E2DFA155817}" v="1147" dt="2019-12-17T20:17:01.186"/>
    <p1510:client id="{3AAA605E-B4C6-46BB-8FCD-732FBC4C2E52}" v="296" dt="2019-12-17T18:43:13.740"/>
    <p1510:client id="{9EA7C340-BC99-4214-BB1D-53D88E47F29D}" v="27" dt="2019-12-17T21:01:17.229"/>
    <p1510:client id="{B626803A-4BE4-4EFE-9300-0E8D927C0DD6}" v="780" dt="2019-12-17T19:03:09.262"/>
    <p1510:client id="{C632E904-7979-4C43-9A2C-DBB8BFEFFBAC}" v="2003" dt="2019-12-13T20:47:56.580"/>
    <p1510:client id="{C6439490-90D9-4A6E-A0D9-BDDE99278B27}" v="1" dt="2019-12-17T20:21:12.413"/>
    <p1510:client id="{DDAEC42B-5EF5-4657-A57A-CE5E778635A3}" v="28" dt="2019-12-17T20:19:57.229"/>
    <p1510:client id="{E0CCBD75-4771-4268-AA05-EB39E96AF246}" v="151" dt="2019-12-13T18:49:52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0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1/15/2020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42947" y="1880320"/>
            <a:ext cx="9318746" cy="22411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7200">
                <a:cs typeface="Calibri Light"/>
              </a:rPr>
              <a:t>PROTECTING NATURAL ENVIROMENT IN IZMIR</a:t>
            </a:r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55C6FAD9-E47F-4B85-A4F9-01141E66B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xmlns="" id="{25B4D5C2-119A-4EDD-B133-0AB95E13B5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xmlns="" id="{9156409A-DE97-4AEE-9F01-B945ED0FE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xmlns="" id="{3D54EEE6-F9E7-4CBE-A820-AA9911D92A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5669BB3-665C-4AE6-916A-9600A6995F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202D4491-AED6-44D9-B5BE-EE7ED8436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7" name="Rectangle 19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Resim 5" descr="açık hava, çayır, kişi, insanlar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B31048BA-9430-4887-A0CF-FE5514DDFB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84" r="2" b="8340"/>
          <a:stretch/>
        </p:blipFill>
        <p:spPr>
          <a:xfrm>
            <a:off x="20" y="4"/>
            <a:ext cx="6089884" cy="6857999"/>
          </a:xfrm>
          <a:prstGeom prst="rect">
            <a:avLst/>
          </a:prstGeom>
        </p:spPr>
      </p:pic>
      <p:pic>
        <p:nvPicPr>
          <p:cNvPr id="4" name="Resim 7" descr="çayır, açık hava, kişi, grup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23589037-7A91-4422-8715-05AC579105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32" r="-1" b="10655"/>
          <a:stretch/>
        </p:blipFill>
        <p:spPr>
          <a:xfrm>
            <a:off x="6089904" y="-5"/>
            <a:ext cx="6100572" cy="6858000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B4B39EA-4613-47FD-ABAF-4DE6F1CF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9600" b="1" dirty="0" err="1">
                <a:solidFill>
                  <a:srgbClr val="FFFFFF"/>
                </a:solidFill>
              </a:rPr>
              <a:t>IncIraltı</a:t>
            </a:r>
            <a:r>
              <a:rPr lang="en-US" sz="9600" b="1" dirty="0">
                <a:solidFill>
                  <a:srgbClr val="FFFFFF"/>
                </a:solidFill>
              </a:rPr>
              <a:t> </a:t>
            </a:r>
            <a:r>
              <a:rPr lang="en-US" sz="9600" b="1" dirty="0" err="1">
                <a:solidFill>
                  <a:srgbClr val="FFFFFF"/>
                </a:solidFill>
              </a:rPr>
              <a:t>CIty</a:t>
            </a:r>
            <a:r>
              <a:rPr lang="en-US" sz="9600" b="1" dirty="0">
                <a:solidFill>
                  <a:srgbClr val="FFFFFF"/>
                </a:solidFill>
              </a:rPr>
              <a:t> Forest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26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E37A17C-6622-45F3-B4BA-AB783D0A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IncIraltı</a:t>
            </a:r>
            <a:r>
              <a:rPr lang="en-US" sz="4400" b="1" dirty="0"/>
              <a:t> </a:t>
            </a:r>
            <a:r>
              <a:rPr lang="en-US" sz="4400" b="1" dirty="0" err="1"/>
              <a:t>CIty</a:t>
            </a:r>
            <a:r>
              <a:rPr lang="en-US" sz="4400" b="1" dirty="0"/>
              <a:t> Forest</a:t>
            </a: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xmlns="" id="{1436B9F8-2CFB-4E88-8C4A-9AF8613F7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488" y="2578608"/>
            <a:ext cx="4730451" cy="36802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algn="just"/>
            <a:r>
              <a:rPr lang="en-US" sz="2400" dirty="0" err="1"/>
              <a:t>Inciraltı</a:t>
            </a:r>
            <a:r>
              <a:rPr lang="en-US" sz="2400" dirty="0"/>
              <a:t> city forest is a place that contains many green areas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but </a:t>
            </a:r>
            <a:r>
              <a:rPr lang="en-US" sz="2400" dirty="0"/>
              <a:t>this place has a same issue with </a:t>
            </a:r>
            <a:r>
              <a:rPr lang="en-US" sz="2400" dirty="0" err="1"/>
              <a:t>Balçova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Forest. People came to </a:t>
            </a:r>
            <a:r>
              <a:rPr lang="en-US" sz="2400" dirty="0" err="1"/>
              <a:t>brasier</a:t>
            </a:r>
            <a:r>
              <a:rPr lang="en-US" sz="2400" dirty="0"/>
              <a:t> lefts their garbage in forest too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municipality </a:t>
            </a:r>
            <a:r>
              <a:rPr lang="en-US" sz="2400" dirty="0"/>
              <a:t>workers are cleaning the forest with garbage cars but there was still garbage in the forest and we cleaned them.</a:t>
            </a: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xmlns="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sim 7" descr="çayır, açık hava, kişi, grup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74FC5AD6-EC97-461F-970E-22C396BFF0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6229" r="2" b="11855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5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A98684A-04EC-4032-B631-ED6F94AD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4134"/>
            <a:ext cx="5760720" cy="139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Foca</a:t>
            </a:r>
            <a:endParaRPr lang="en-US" b="1" dirty="0" err="1">
              <a:latin typeface="Rockwell Condensed"/>
            </a:endParaRP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xmlns="" id="{A1CBEC9A-0409-49D0-BF49-B9F777B4B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968" y="2475738"/>
            <a:ext cx="4730451" cy="2324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algn="just"/>
            <a:r>
              <a:rPr lang="en-US" sz="2400" dirty="0" err="1"/>
              <a:t>Eski</a:t>
            </a:r>
            <a:r>
              <a:rPr lang="en-US" sz="2400" dirty="0"/>
              <a:t> </a:t>
            </a:r>
            <a:r>
              <a:rPr lang="tr-TR" sz="2400" dirty="0" smtClean="0"/>
              <a:t>F</a:t>
            </a:r>
            <a:r>
              <a:rPr lang="en-US" sz="2400" dirty="0" smtClean="0"/>
              <a:t>o</a:t>
            </a:r>
            <a:r>
              <a:rPr lang="tr-TR" sz="2400" dirty="0" smtClean="0"/>
              <a:t>c</a:t>
            </a:r>
            <a:r>
              <a:rPr lang="en-US" sz="2400" dirty="0" smtClean="0"/>
              <a:t>a </a:t>
            </a:r>
            <a:r>
              <a:rPr lang="en-US" sz="2400" dirty="0"/>
              <a:t>was the cleanest place we went in our project. People were protecting their </a:t>
            </a:r>
            <a:r>
              <a:rPr lang="en-US" sz="2400" dirty="0" err="1"/>
              <a:t>enviroment</a:t>
            </a:r>
            <a:r>
              <a:rPr lang="en-US" sz="2400" dirty="0"/>
              <a:t> very nicely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r>
              <a:rPr lang="en-US" sz="2400" dirty="0" smtClean="0"/>
              <a:t>We </a:t>
            </a:r>
            <a:r>
              <a:rPr lang="en-US" sz="2400" dirty="0"/>
              <a:t>found a few packs of garbage along the coastline.</a:t>
            </a:r>
          </a:p>
          <a:p>
            <a:pPr marL="0" algn="just"/>
            <a:endParaRPr lang="en-US" sz="18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5" descr="açık hava, bina, kişi, çocuk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8EC7B7C7-A95B-44A3-AA05-CC8EF67C7F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t="15833" b="22729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734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A2168B3A-3AE7-4946-8AF6-76E3E5176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64C2224D-8669-4449-BA35-66D2DEF0EE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9" descr="kişi, açık hava, poz, su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5D8A2097-3843-410B-AA6F-2C737DCD977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04332" y="1624106"/>
            <a:ext cx="4806271" cy="36047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99E36D9-8C4D-4CA1-89BA-D0BF2FB972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5" descr="kişi, fotoğraf, adam, kadın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1223A4E6-0E0B-49D2-900B-918DB1724D5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581390" y="2049526"/>
            <a:ext cx="4806271" cy="27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609D5FC-AC74-4FB0-AB2E-90B60C7F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LIfe</a:t>
            </a:r>
            <a:r>
              <a:rPr lang="en-US" sz="4400" b="1" dirty="0"/>
              <a:t> Water Documentary</a:t>
            </a:r>
            <a:endParaRPr lang="en-US" sz="4400" b="1" dirty="0">
              <a:latin typeface="Rockwell Condense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5A7515D-A93F-4BA9-9F4F-BE41CE34A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algn="just"/>
            <a:r>
              <a:rPr lang="en-US" dirty="0"/>
              <a:t>It is documentary which is about a project which aim to protect thrush and juniper tree. The project, which was first carried out in Denizli as a pilot project than applied in </a:t>
            </a:r>
            <a:r>
              <a:rPr lang="en-US" dirty="0" smtClean="0"/>
              <a:t>U</a:t>
            </a:r>
            <a:r>
              <a:rPr lang="tr-TR" dirty="0" smtClean="0"/>
              <a:t>s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/>
              <a:t>and Isparta. It aims to regain the thrush which is leaved the territory. This is a very important project for the diversity of life. It meets the drinking water needs of many animals, especially thrushes.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5" descr="kişi, iç mekan, insanlar, grup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ED20B3D7-CCE8-4866-ADCD-313E8CF47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4585" r="2" b="13500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28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xmlns="" id="{5118BA95-03E7-41B7-B442-0AF8C0A7F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AB80558-5DF1-4AE2-A41A-F6BC4DA0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00" y="978010"/>
            <a:ext cx="5591190" cy="2003872"/>
          </a:xfrm>
        </p:spPr>
        <p:txBody>
          <a:bodyPr>
            <a:normAutofit/>
          </a:bodyPr>
          <a:lstStyle/>
          <a:p>
            <a:r>
              <a:rPr lang="tr-TR" sz="4400" dirty="0" err="1">
                <a:ea typeface="+mj-lt"/>
                <a:cs typeface="+mj-lt"/>
              </a:rPr>
              <a:t>Other</a:t>
            </a:r>
            <a:r>
              <a:rPr lang="tr-TR" sz="4400" dirty="0">
                <a:ea typeface="+mj-lt"/>
                <a:cs typeface="+mj-lt"/>
              </a:rPr>
              <a:t> </a:t>
            </a:r>
            <a:r>
              <a:rPr lang="tr-TR" sz="4400" dirty="0" err="1">
                <a:ea typeface="+mj-lt"/>
                <a:cs typeface="+mj-lt"/>
              </a:rPr>
              <a:t>OrganIzatIons</a:t>
            </a:r>
            <a:r>
              <a:rPr lang="tr-TR" sz="4400" dirty="0">
                <a:ea typeface="+mj-lt"/>
                <a:cs typeface="+mj-lt"/>
              </a:rPr>
              <a:t> </a:t>
            </a:r>
            <a:r>
              <a:rPr lang="tr-TR" sz="4400" dirty="0" err="1">
                <a:ea typeface="+mj-lt"/>
                <a:cs typeface="+mj-lt"/>
              </a:rPr>
              <a:t>We</a:t>
            </a:r>
            <a:r>
              <a:rPr lang="tr-TR" sz="4400" dirty="0">
                <a:ea typeface="+mj-lt"/>
                <a:cs typeface="+mj-lt"/>
              </a:rPr>
              <a:t> </a:t>
            </a:r>
            <a:r>
              <a:rPr lang="tr-TR" sz="4400" dirty="0" err="1">
                <a:ea typeface="+mj-lt"/>
                <a:cs typeface="+mj-lt"/>
              </a:rPr>
              <a:t>Support</a:t>
            </a:r>
            <a:endParaRPr lang="tr-TR" sz="4400" dirty="0" err="1">
              <a:latin typeface="Rockwell Condensed"/>
              <a:ea typeface="+mj-lt"/>
              <a:cs typeface="+mj-lt"/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75ACB823-8D8E-40D5-932D-1300FD71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95" y="2971937"/>
            <a:ext cx="5188624" cy="3142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endParaRPr lang="tr-TR" sz="2800" dirty="0"/>
          </a:p>
          <a:p>
            <a:pPr marL="342900" indent="-342900"/>
            <a:r>
              <a:rPr lang="tr-TR" sz="2800" dirty="0"/>
              <a:t>TEMA </a:t>
            </a:r>
            <a:r>
              <a:rPr lang="tr-TR" sz="2800" dirty="0">
                <a:ea typeface="+mn-lt"/>
                <a:cs typeface="+mn-lt"/>
              </a:rPr>
              <a:t>Foundation</a:t>
            </a:r>
            <a:endParaRPr lang="tr-TR" sz="2800" dirty="0"/>
          </a:p>
          <a:p>
            <a:pPr marL="342900" indent="-342900"/>
            <a:r>
              <a:rPr lang="tr-TR" sz="2800" dirty="0">
                <a:ea typeface="+mn-lt"/>
                <a:cs typeface="+mn-lt"/>
              </a:rPr>
              <a:t>11 </a:t>
            </a:r>
            <a:r>
              <a:rPr lang="tr-TR" sz="2800" dirty="0" err="1">
                <a:ea typeface="+mn-lt"/>
                <a:cs typeface="+mn-lt"/>
              </a:rPr>
              <a:t>Million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Saplings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Event</a:t>
            </a:r>
            <a:endParaRPr lang="tr-TR" sz="28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xmlns="" id="{AD9B3EAD-A2B3-42C4-927C-3455E3E69E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Resim 10" descr="bitki, kişi, tablo, yeşil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5FD6A875-F6CE-4622-82E3-9DA691F90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28" r="28722" b="-1"/>
          <a:stretch/>
        </p:blipFill>
        <p:spPr>
          <a:xfrm>
            <a:off x="7629144" y="1682496"/>
            <a:ext cx="3502152" cy="3502152"/>
          </a:xfrm>
          <a:custGeom>
            <a:avLst/>
            <a:gdLst>
              <a:gd name="connsiteX0" fmla="*/ 1751076 w 3502152"/>
              <a:gd name="connsiteY0" fmla="*/ 196996 h 3502152"/>
              <a:gd name="connsiteX1" fmla="*/ 3305156 w 3502152"/>
              <a:gd name="connsiteY1" fmla="*/ 1751076 h 3502152"/>
              <a:gd name="connsiteX2" fmla="*/ 1751076 w 3502152"/>
              <a:gd name="connsiteY2" fmla="*/ 3305156 h 3502152"/>
              <a:gd name="connsiteX3" fmla="*/ 196996 w 3502152"/>
              <a:gd name="connsiteY3" fmla="*/ 1751076 h 3502152"/>
              <a:gd name="connsiteX4" fmla="*/ 1751076 w 3502152"/>
              <a:gd name="connsiteY4" fmla="*/ 196996 h 3502152"/>
              <a:gd name="connsiteX5" fmla="*/ 1751076 w 3502152"/>
              <a:gd name="connsiteY5" fmla="*/ 153219 h 3502152"/>
              <a:gd name="connsiteX6" fmla="*/ 153219 w 3502152"/>
              <a:gd name="connsiteY6" fmla="*/ 1751076 h 3502152"/>
              <a:gd name="connsiteX7" fmla="*/ 1751076 w 3502152"/>
              <a:gd name="connsiteY7" fmla="*/ 3348933 h 3502152"/>
              <a:gd name="connsiteX8" fmla="*/ 3348933 w 3502152"/>
              <a:gd name="connsiteY8" fmla="*/ 1751076 h 3502152"/>
              <a:gd name="connsiteX9" fmla="*/ 1751076 w 3502152"/>
              <a:gd name="connsiteY9" fmla="*/ 153219 h 3502152"/>
              <a:gd name="connsiteX10" fmla="*/ 1751076 w 3502152"/>
              <a:gd name="connsiteY10" fmla="*/ 0 h 3502152"/>
              <a:gd name="connsiteX11" fmla="*/ 3502152 w 3502152"/>
              <a:gd name="connsiteY11" fmla="*/ 1751076 h 3502152"/>
              <a:gd name="connsiteX12" fmla="*/ 1751076 w 3502152"/>
              <a:gd name="connsiteY12" fmla="*/ 3502152 h 3502152"/>
              <a:gd name="connsiteX13" fmla="*/ 0 w 3502152"/>
              <a:gd name="connsiteY13" fmla="*/ 1751076 h 3502152"/>
              <a:gd name="connsiteX14" fmla="*/ 1751076 w 3502152"/>
              <a:gd name="connsiteY14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2152" h="3502152">
                <a:moveTo>
                  <a:pt x="1751076" y="196996"/>
                </a:moveTo>
                <a:cubicBezTo>
                  <a:pt x="2609371" y="196996"/>
                  <a:pt x="3305156" y="892781"/>
                  <a:pt x="3305156" y="1751076"/>
                </a:cubicBezTo>
                <a:cubicBezTo>
                  <a:pt x="3305156" y="2609371"/>
                  <a:pt x="2609371" y="3305156"/>
                  <a:pt x="1751076" y="3305156"/>
                </a:cubicBezTo>
                <a:cubicBezTo>
                  <a:pt x="892781" y="3305156"/>
                  <a:pt x="196996" y="2609371"/>
                  <a:pt x="196996" y="1751076"/>
                </a:cubicBezTo>
                <a:cubicBezTo>
                  <a:pt x="196996" y="892781"/>
                  <a:pt x="892781" y="196996"/>
                  <a:pt x="1751076" y="196996"/>
                </a:cubicBezTo>
                <a:close/>
                <a:moveTo>
                  <a:pt x="1751076" y="153219"/>
                </a:moveTo>
                <a:cubicBezTo>
                  <a:pt x="868604" y="153219"/>
                  <a:pt x="153219" y="868604"/>
                  <a:pt x="153219" y="1751076"/>
                </a:cubicBezTo>
                <a:cubicBezTo>
                  <a:pt x="153219" y="2633548"/>
                  <a:pt x="868604" y="3348933"/>
                  <a:pt x="1751076" y="3348933"/>
                </a:cubicBezTo>
                <a:cubicBezTo>
                  <a:pt x="2633548" y="3348933"/>
                  <a:pt x="3348933" y="2633548"/>
                  <a:pt x="3348933" y="1751076"/>
                </a:cubicBezTo>
                <a:cubicBezTo>
                  <a:pt x="3348933" y="868604"/>
                  <a:pt x="2633548" y="153219"/>
                  <a:pt x="1751076" y="153219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4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4"/>
                  <a:pt x="783983" y="0"/>
                  <a:pt x="1751076" y="0"/>
                </a:cubicBezTo>
                <a:close/>
              </a:path>
            </a:pathLst>
          </a:custGeom>
        </p:spPr>
      </p:pic>
      <p:sp>
        <p:nvSpPr>
          <p:cNvPr id="14" name="Freeform: Shape 18">
            <a:extLst>
              <a:ext uri="{FF2B5EF4-FFF2-40B4-BE49-F238E27FC236}">
                <a16:creationId xmlns:a16="http://schemas.microsoft.com/office/drawing/2014/main" xmlns="" id="{89F78725-8B4F-43D3-B767-EB7DB0C02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30457" y="1682496"/>
            <a:ext cx="3502152" cy="350215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xmlns="" id="{C9B0630D-5E49-4BF7-8CF1-7DECD4B08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7E3DF29-A3BC-402A-A498-16B2DF1813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xmlns="" id="{1B14D33E-BADF-4271-ACE1-06D8199FF5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41834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20B0A2F-C333-4E6D-A114-4D2723DB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00162"/>
            <a:ext cx="10058400" cy="48577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>
                <a:ea typeface="+mn-lt"/>
                <a:cs typeface="+mn-lt"/>
              </a:rPr>
              <a:t>In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addition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project</a:t>
            </a:r>
            <a:r>
              <a:rPr lang="tr-TR" sz="2800" dirty="0">
                <a:ea typeface="+mn-lt"/>
                <a:cs typeface="+mn-lt"/>
              </a:rPr>
              <a:t>, </a:t>
            </a:r>
            <a:r>
              <a:rPr lang="tr-TR" sz="2800" dirty="0" err="1">
                <a:ea typeface="+mn-lt"/>
                <a:cs typeface="+mn-lt"/>
              </a:rPr>
              <a:t>we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donated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saplings</a:t>
            </a:r>
            <a:r>
              <a:rPr lang="tr-TR" sz="2800" dirty="0">
                <a:ea typeface="+mn-lt"/>
                <a:cs typeface="+mn-lt"/>
              </a:rPr>
              <a:t> on </a:t>
            </a:r>
            <a:r>
              <a:rPr lang="tr-TR" sz="2800" dirty="0" err="1">
                <a:ea typeface="+mn-lt"/>
                <a:cs typeface="+mn-lt"/>
              </a:rPr>
              <a:t>behalf</a:t>
            </a:r>
            <a:r>
              <a:rPr lang="tr-TR" sz="2800" dirty="0">
                <a:ea typeface="+mn-lt"/>
                <a:cs typeface="+mn-lt"/>
              </a:rPr>
              <a:t> of </a:t>
            </a:r>
            <a:r>
              <a:rPr lang="tr-TR" sz="2800" dirty="0" err="1">
                <a:ea typeface="+mn-lt"/>
                <a:cs typeface="+mn-lt"/>
              </a:rPr>
              <a:t>each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project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member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support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TEMA </a:t>
            </a:r>
            <a:r>
              <a:rPr lang="tr-TR" sz="2800" dirty="0" err="1">
                <a:ea typeface="+mn-lt"/>
                <a:cs typeface="+mn-lt"/>
              </a:rPr>
              <a:t>foundation</a:t>
            </a:r>
            <a:r>
              <a:rPr lang="tr-TR" sz="2800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  <a:p>
            <a:pPr algn="just">
              <a:lnSpc>
                <a:spcPct val="150000"/>
              </a:lnSpc>
            </a:pPr>
            <a:r>
              <a:rPr lang="tr-TR" sz="2800" dirty="0" err="1">
                <a:ea typeface="+mn-lt"/>
                <a:cs typeface="+mn-lt"/>
              </a:rPr>
              <a:t>We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promoted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11 </a:t>
            </a:r>
            <a:r>
              <a:rPr lang="tr-TR" sz="2800" dirty="0" err="1">
                <a:ea typeface="+mn-lt"/>
                <a:cs typeface="+mn-lt"/>
              </a:rPr>
              <a:t>Million</a:t>
            </a:r>
            <a:r>
              <a:rPr lang="tr-TR" sz="2800" dirty="0">
                <a:ea typeface="+mn-lt"/>
                <a:cs typeface="+mn-lt"/>
              </a:rPr>
              <a:t> </a:t>
            </a:r>
            <a:r>
              <a:rPr lang="tr-TR" sz="2800" dirty="0" err="1">
                <a:ea typeface="+mn-lt"/>
                <a:cs typeface="+mn-lt"/>
              </a:rPr>
              <a:t>Saplings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event</a:t>
            </a:r>
            <a:r>
              <a:rPr lang="tr-TR" sz="2800" dirty="0">
                <a:ea typeface="+mn-lt"/>
                <a:cs typeface="+mn-lt"/>
              </a:rPr>
              <a:t>  in </a:t>
            </a:r>
            <a:r>
              <a:rPr lang="tr-TR" sz="2800" dirty="0" err="1">
                <a:ea typeface="+mn-lt"/>
                <a:cs typeface="+mn-lt"/>
              </a:rPr>
              <a:t>our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social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media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accounts</a:t>
            </a:r>
            <a:r>
              <a:rPr lang="tr-TR" sz="2800" dirty="0">
                <a:ea typeface="+mn-lt"/>
                <a:cs typeface="+mn-lt"/>
              </a:rPr>
              <a:t>. </a:t>
            </a:r>
            <a:r>
              <a:rPr lang="tr-TR" sz="2800" dirty="0" err="1">
                <a:ea typeface="+mn-lt"/>
                <a:cs typeface="+mn-lt"/>
              </a:rPr>
              <a:t>Therefore</a:t>
            </a:r>
            <a:r>
              <a:rPr lang="tr-TR" sz="2800" dirty="0">
                <a:ea typeface="+mn-lt"/>
                <a:cs typeface="+mn-lt"/>
              </a:rPr>
              <a:t>, </a:t>
            </a:r>
            <a:r>
              <a:rPr lang="tr-TR" sz="2800" dirty="0" err="1">
                <a:ea typeface="+mn-lt"/>
                <a:cs typeface="+mn-lt"/>
              </a:rPr>
              <a:t>we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donated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saplings</a:t>
            </a:r>
            <a:r>
              <a:rPr lang="tr-TR" sz="2800" dirty="0">
                <a:ea typeface="+mn-lt"/>
                <a:cs typeface="+mn-lt"/>
              </a:rPr>
              <a:t>. </a:t>
            </a:r>
            <a:r>
              <a:rPr lang="tr-TR" sz="2800" dirty="0" err="1">
                <a:ea typeface="+mn-lt"/>
                <a:cs typeface="+mn-lt"/>
              </a:rPr>
              <a:t>We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couldn't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join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planting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team</a:t>
            </a:r>
            <a:r>
              <a:rPr lang="tr-TR" sz="2800" dirty="0">
                <a:ea typeface="+mn-lt"/>
                <a:cs typeface="+mn-lt"/>
              </a:rPr>
              <a:t> </a:t>
            </a:r>
            <a:r>
              <a:rPr lang="tr-TR" sz="2800" dirty="0" err="1">
                <a:ea typeface="+mn-lt"/>
                <a:cs typeface="+mn-lt"/>
              </a:rPr>
              <a:t>because</a:t>
            </a:r>
            <a:r>
              <a:rPr lang="tr-TR" sz="2800" dirty="0">
                <a:ea typeface="+mn-lt"/>
                <a:cs typeface="+mn-lt"/>
              </a:rPr>
              <a:t> of </a:t>
            </a:r>
            <a:r>
              <a:rPr lang="tr-TR" sz="2800" dirty="0" err="1">
                <a:ea typeface="+mn-lt"/>
                <a:cs typeface="+mn-lt"/>
              </a:rPr>
              <a:t>bad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weather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conditions</a:t>
            </a:r>
            <a:r>
              <a:rPr lang="tr-TR" sz="2800" dirty="0">
                <a:ea typeface="+mn-lt"/>
                <a:cs typeface="+mn-lt"/>
              </a:rPr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4684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FCA88C2-C73C-4062-A097-8FBCE3090B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83981C21-E132-4402-B31B-D725C1CE77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6A685C77-4E84-486A-9AE5-F3635BE98E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71063D8-F4A0-4F96-B4A6-9CFE922C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7" y="1465790"/>
            <a:ext cx="5287710" cy="3941345"/>
          </a:xfrm>
        </p:spPr>
        <p:txBody>
          <a:bodyPr>
            <a:normAutofit/>
          </a:bodyPr>
          <a:lstStyle/>
          <a:p>
            <a:r>
              <a:rPr lang="tr-TR" b="1" dirty="0">
                <a:ea typeface="+mj-lt"/>
                <a:cs typeface="+mj-lt"/>
              </a:rPr>
              <a:t>Project </a:t>
            </a:r>
            <a:r>
              <a:rPr lang="tr-TR" b="1" dirty="0" err="1" smtClean="0">
                <a:ea typeface="+mj-lt"/>
                <a:cs typeface="+mj-lt"/>
              </a:rPr>
              <a:t>ResultS</a:t>
            </a:r>
            <a:endParaRPr lang="tr-TR" b="1" dirty="0">
              <a:latin typeface="Rockwell Condensed"/>
              <a:ea typeface="+mj-lt"/>
              <a:cs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F406EF0-7FAD-45F9-AD9E-FE96C88F1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tr-TR" sz="2400" dirty="0" err="1">
                <a:ea typeface="+mn-lt"/>
                <a:cs typeface="+mn-lt"/>
              </a:rPr>
              <a:t>We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instilled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the</a:t>
            </a:r>
            <a:r>
              <a:rPr lang="tr-TR" sz="2400" dirty="0">
                <a:ea typeface="+mn-lt"/>
                <a:cs typeface="+mn-lt"/>
              </a:rPr>
              <a:t> idea </a:t>
            </a:r>
            <a:r>
              <a:rPr lang="tr-TR" sz="2400" dirty="0" err="1">
                <a:ea typeface="+mn-lt"/>
                <a:cs typeface="+mn-lt"/>
              </a:rPr>
              <a:t>that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natural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habitats</a:t>
            </a:r>
            <a:r>
              <a:rPr lang="tr-TR" sz="2400" dirty="0">
                <a:ea typeface="+mn-lt"/>
                <a:cs typeface="+mn-lt"/>
              </a:rPr>
              <a:t> in </a:t>
            </a:r>
            <a:r>
              <a:rPr lang="tr-TR" sz="2400" dirty="0" err="1">
                <a:ea typeface="+mn-lt"/>
                <a:cs typeface="+mn-lt"/>
              </a:rPr>
              <a:t>Izmir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are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decreasing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to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point</a:t>
            </a:r>
            <a:r>
              <a:rPr lang="tr-TR" sz="2400" dirty="0">
                <a:ea typeface="+mn-lt"/>
                <a:cs typeface="+mn-lt"/>
              </a:rPr>
              <a:t> of </a:t>
            </a:r>
            <a:r>
              <a:rPr lang="tr-TR" sz="2400" dirty="0" err="1">
                <a:ea typeface="+mn-lt"/>
                <a:cs typeface="+mn-lt"/>
              </a:rPr>
              <a:t>extinction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and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that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we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need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them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like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all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living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things</a:t>
            </a:r>
            <a:r>
              <a:rPr lang="tr-TR" sz="2400" dirty="0">
                <a:ea typeface="+mn-lt"/>
                <a:cs typeface="+mn-lt"/>
              </a:rPr>
              <a:t>. </a:t>
            </a:r>
            <a:r>
              <a:rPr lang="tr-TR" sz="2400" dirty="0" err="1">
                <a:ea typeface="+mn-lt"/>
                <a:cs typeface="+mn-lt"/>
              </a:rPr>
              <a:t>We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cleaned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the</a:t>
            </a:r>
            <a:r>
              <a:rPr lang="tr-TR" sz="2400" dirty="0">
                <a:ea typeface="+mn-lt"/>
                <a:cs typeface="+mn-lt"/>
              </a:rPr>
              <a:t> Balçova </a:t>
            </a:r>
            <a:r>
              <a:rPr lang="tr-TR" sz="2400" dirty="0" err="1">
                <a:ea typeface="+mn-lt"/>
                <a:cs typeface="+mn-lt"/>
              </a:rPr>
              <a:t>therapy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forest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which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became</a:t>
            </a:r>
            <a:r>
              <a:rPr lang="tr-TR" sz="2400" dirty="0">
                <a:ea typeface="+mn-lt"/>
                <a:cs typeface="+mn-lt"/>
              </a:rPr>
              <a:t> a pile of </a:t>
            </a:r>
            <a:r>
              <a:rPr lang="tr-TR" sz="2400" dirty="0" err="1">
                <a:ea typeface="+mn-lt"/>
                <a:cs typeface="+mn-lt"/>
              </a:rPr>
              <a:t>rubbish</a:t>
            </a:r>
            <a:r>
              <a:rPr lang="tr-TR" sz="2400" dirty="0">
                <a:ea typeface="+mn-lt"/>
                <a:cs typeface="+mn-lt"/>
              </a:rPr>
              <a:t>. </a:t>
            </a:r>
            <a:r>
              <a:rPr lang="tr-TR" sz="2400" dirty="0" err="1">
                <a:ea typeface="+mn-lt"/>
                <a:cs typeface="+mn-lt"/>
              </a:rPr>
              <a:t>We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have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decided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that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the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project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needs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to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reach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more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people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and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raise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awareness</a:t>
            </a:r>
            <a:r>
              <a:rPr lang="tr-TR" sz="2400" dirty="0">
                <a:ea typeface="+mn-lt"/>
                <a:cs typeface="+mn-lt"/>
              </a:rPr>
              <a:t> in </a:t>
            </a:r>
            <a:r>
              <a:rPr lang="tr-TR" sz="2400" dirty="0" err="1">
                <a:ea typeface="+mn-lt"/>
                <a:cs typeface="+mn-lt"/>
              </a:rPr>
              <a:t>order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to</a:t>
            </a:r>
            <a:r>
              <a:rPr lang="tr-TR" sz="2400" dirty="0">
                <a:ea typeface="+mn-lt"/>
                <a:cs typeface="+mn-lt"/>
              </a:rPr>
              <a:t> be </a:t>
            </a:r>
            <a:r>
              <a:rPr lang="tr-TR" sz="2400" dirty="0" err="1">
                <a:ea typeface="+mn-lt"/>
                <a:cs typeface="+mn-lt"/>
              </a:rPr>
              <a:t>sustainable</a:t>
            </a:r>
            <a:r>
              <a:rPr lang="tr-TR" sz="2400" dirty="0">
                <a:ea typeface="+mn-lt"/>
                <a:cs typeface="+mn-lt"/>
              </a:rPr>
              <a:t>.</a:t>
            </a:r>
            <a:endParaRPr lang="tr-TR" sz="2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E55C1C3E-5158-47F3-8FD9-14B22C3E6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B7E77D-9A75-43C9-8592-39431EE1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13387"/>
            <a:ext cx="10058400" cy="1609344"/>
          </a:xfrm>
        </p:spPr>
        <p:txBody>
          <a:bodyPr/>
          <a:lstStyle/>
          <a:p>
            <a:r>
              <a:rPr lang="tr-TR">
                <a:cs typeface="Calibri Light"/>
              </a:rPr>
              <a:t>PROJECT MEMBERS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11C3942-24B6-42CF-B6EB-D80EE7F3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tr-TR" sz="3000">
                <a:cs typeface="Calibri" panose="020F0502020204030204"/>
              </a:rPr>
              <a:t>Bilal SAMUR</a:t>
            </a:r>
          </a:p>
          <a:p>
            <a:pPr algn="l"/>
            <a:r>
              <a:rPr lang="tr-TR" sz="3000">
                <a:cs typeface="Calibri" panose="020F0502020204030204"/>
              </a:rPr>
              <a:t>Ayberk KÖPRÜLÜ</a:t>
            </a:r>
          </a:p>
          <a:p>
            <a:pPr algn="l"/>
            <a:r>
              <a:rPr lang="tr-TR" sz="3000">
                <a:cs typeface="Calibri" panose="020F0502020204030204"/>
              </a:rPr>
              <a:t>Deniz ERCAN</a:t>
            </a:r>
          </a:p>
          <a:p>
            <a:pPr algn="l"/>
            <a:r>
              <a:rPr lang="tr-TR" sz="3000">
                <a:cs typeface="Calibri" panose="020F0502020204030204"/>
              </a:rPr>
              <a:t>Yiğit ÖZKAN</a:t>
            </a:r>
          </a:p>
          <a:p>
            <a:pPr algn="l"/>
            <a:r>
              <a:rPr lang="tr-TR" sz="3000">
                <a:cs typeface="Calibri" panose="020F0502020204030204"/>
              </a:rPr>
              <a:t>Esra KÜÇÜK</a:t>
            </a:r>
          </a:p>
        </p:txBody>
      </p:sp>
    </p:spTree>
    <p:extLst>
      <p:ext uri="{BB962C8B-B14F-4D97-AF65-F5344CB8AC3E}">
        <p14:creationId xmlns:p14="http://schemas.microsoft.com/office/powerpoint/2010/main" val="388430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B3F3E3F-723B-4DB6-A29A-84FBC9E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>
                <a:ea typeface="+mj-lt"/>
                <a:cs typeface="+mj-lt"/>
              </a:rPr>
              <a:t>CONTENT TABLE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F50D639-6FDD-46D6-BEB4-CF0697C0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958"/>
            <a:ext cx="10515600" cy="40550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ea typeface="+mn-lt"/>
                <a:cs typeface="+mn-lt"/>
              </a:rPr>
              <a:t>Project </a:t>
            </a:r>
            <a:r>
              <a:rPr lang="tr-TR" sz="2400" dirty="0" err="1" smtClean="0">
                <a:ea typeface="+mn-lt"/>
                <a:cs typeface="+mn-lt"/>
              </a:rPr>
              <a:t>Description</a:t>
            </a:r>
            <a:endParaRPr lang="tr-TR" sz="2400" dirty="0">
              <a:ea typeface="+mn-lt"/>
              <a:cs typeface="+mn-lt"/>
            </a:endParaRPr>
          </a:p>
          <a:p>
            <a:r>
              <a:rPr lang="tr-TR" sz="2400" dirty="0" err="1">
                <a:ea typeface="+mn-lt"/>
                <a:cs typeface="+mn-lt"/>
              </a:rPr>
              <a:t>Introduction</a:t>
            </a:r>
            <a:endParaRPr lang="tr-TR" sz="2400" dirty="0">
              <a:ea typeface="+mn-lt"/>
              <a:cs typeface="+mn-lt"/>
            </a:endParaRPr>
          </a:p>
          <a:p>
            <a:r>
              <a:rPr lang="tr-TR" sz="2400" dirty="0" err="1">
                <a:ea typeface="+mn-lt"/>
                <a:cs typeface="+mn-lt"/>
              </a:rPr>
              <a:t>Destinations</a:t>
            </a:r>
            <a:r>
              <a:rPr lang="tr-TR" sz="2400" dirty="0">
                <a:ea typeface="+mn-lt"/>
                <a:cs typeface="+mn-lt"/>
              </a:rPr>
              <a:t> </a:t>
            </a:r>
            <a:r>
              <a:rPr lang="tr-TR" sz="2400" dirty="0" err="1" smtClean="0">
                <a:ea typeface="+mn-lt"/>
                <a:cs typeface="+mn-lt"/>
              </a:rPr>
              <a:t>We</a:t>
            </a:r>
            <a:r>
              <a:rPr lang="tr-TR" sz="2400" dirty="0">
                <a:ea typeface="+mn-lt"/>
                <a:cs typeface="+mn-lt"/>
              </a:rPr>
              <a:t> </a:t>
            </a:r>
            <a:r>
              <a:rPr lang="tr-TR" sz="2400" dirty="0" err="1" smtClean="0">
                <a:ea typeface="+mn-lt"/>
                <a:cs typeface="+mn-lt"/>
              </a:rPr>
              <a:t>Went</a:t>
            </a:r>
            <a:endParaRPr lang="tr-TR" sz="2400" dirty="0">
              <a:ea typeface="+mn-lt"/>
              <a:cs typeface="+mn-lt"/>
            </a:endParaRPr>
          </a:p>
          <a:p>
            <a:r>
              <a:rPr lang="tr-TR" sz="2400" dirty="0">
                <a:ea typeface="+mn-lt"/>
                <a:cs typeface="+mn-lt"/>
              </a:rPr>
              <a:t>Life </a:t>
            </a:r>
            <a:r>
              <a:rPr lang="tr-TR" sz="2400" dirty="0" err="1">
                <a:ea typeface="+mn-lt"/>
                <a:cs typeface="+mn-lt"/>
              </a:rPr>
              <a:t>Water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Documentary</a:t>
            </a:r>
            <a:endParaRPr lang="tr-TR" sz="2400" dirty="0">
              <a:ea typeface="+mn-lt"/>
              <a:cs typeface="+mn-lt"/>
            </a:endParaRPr>
          </a:p>
          <a:p>
            <a:r>
              <a:rPr lang="tr-TR" sz="2400" dirty="0" err="1">
                <a:ea typeface="+mn-lt"/>
                <a:cs typeface="+mn-lt"/>
              </a:rPr>
              <a:t>Other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Organizations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We</a:t>
            </a:r>
            <a:r>
              <a:rPr lang="tr-TR" sz="2400" dirty="0">
                <a:ea typeface="+mn-lt"/>
                <a:cs typeface="+mn-lt"/>
              </a:rPr>
              <a:t> </a:t>
            </a:r>
            <a:r>
              <a:rPr lang="tr-TR" sz="2400" dirty="0" err="1">
                <a:ea typeface="+mn-lt"/>
                <a:cs typeface="+mn-lt"/>
              </a:rPr>
              <a:t>Support</a:t>
            </a:r>
            <a:endParaRPr lang="tr-TR" sz="2400" dirty="0">
              <a:ea typeface="+mn-lt"/>
              <a:cs typeface="+mn-lt"/>
            </a:endParaRPr>
          </a:p>
          <a:p>
            <a:r>
              <a:rPr lang="tr-TR" sz="2400" dirty="0">
                <a:ea typeface="+mn-lt"/>
                <a:cs typeface="+mn-lt"/>
              </a:rPr>
              <a:t>Project </a:t>
            </a:r>
            <a:r>
              <a:rPr lang="tr-TR" sz="2400" dirty="0" err="1" smtClean="0">
                <a:ea typeface="+mn-lt"/>
                <a:cs typeface="+mn-lt"/>
              </a:rPr>
              <a:t>Results</a:t>
            </a:r>
            <a:endParaRPr lang="tr-TR" sz="2400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  <a:p>
            <a:endParaRPr lang="tr-T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4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7E57155-6CE0-446F-89BC-50A26D41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15" y="696297"/>
            <a:ext cx="10058400" cy="1355345"/>
          </a:xfrm>
        </p:spPr>
        <p:txBody>
          <a:bodyPr/>
          <a:lstStyle/>
          <a:p>
            <a:r>
              <a:rPr lang="tr-TR" sz="6000" dirty="0">
                <a:ea typeface="+mj-lt"/>
                <a:cs typeface="+mj-lt"/>
              </a:rPr>
              <a:t>Project </a:t>
            </a:r>
            <a:r>
              <a:rPr lang="tr-TR" sz="6000" dirty="0" err="1">
                <a:ea typeface="+mj-lt"/>
                <a:cs typeface="+mj-lt"/>
              </a:rPr>
              <a:t>DescrIptIon</a:t>
            </a:r>
            <a:endParaRPr lang="tr-TR" sz="6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BEF59CA-0B5A-49B1-B282-CFABEA0F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36" y="2420669"/>
            <a:ext cx="10085558" cy="3751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>
                <a:ea typeface="+mn-lt"/>
                <a:cs typeface="+mn-lt"/>
              </a:rPr>
              <a:t>This</a:t>
            </a:r>
            <a:r>
              <a:rPr lang="tr-TR" sz="2800" dirty="0">
                <a:ea typeface="+mn-lt"/>
                <a:cs typeface="+mn-lt"/>
              </a:rPr>
              <a:t> is an </a:t>
            </a:r>
            <a:r>
              <a:rPr lang="tr-TR" sz="2800" dirty="0" err="1">
                <a:ea typeface="+mn-lt"/>
                <a:cs typeface="+mn-lt"/>
              </a:rPr>
              <a:t>environmental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organization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developed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by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university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students</a:t>
            </a:r>
            <a:r>
              <a:rPr lang="tr-TR" sz="2800" dirty="0">
                <a:ea typeface="+mn-lt"/>
                <a:cs typeface="+mn-lt"/>
              </a:rPr>
              <a:t>. </a:t>
            </a:r>
            <a:r>
              <a:rPr lang="tr-TR" sz="2800" dirty="0" err="1">
                <a:ea typeface="+mn-lt"/>
                <a:cs typeface="+mn-lt"/>
              </a:rPr>
              <a:t>It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aims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protect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natural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environments</a:t>
            </a:r>
            <a:r>
              <a:rPr lang="tr-TR" sz="2800" dirty="0">
                <a:ea typeface="+mn-lt"/>
                <a:cs typeface="+mn-lt"/>
              </a:rPr>
              <a:t> in </a:t>
            </a:r>
            <a:r>
              <a:rPr lang="tr-TR" sz="2800" dirty="0" err="1">
                <a:ea typeface="+mn-lt"/>
                <a:cs typeface="+mn-lt"/>
              </a:rPr>
              <a:t>Izmir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and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develop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social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sensitivity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for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living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spaces</a:t>
            </a:r>
            <a:r>
              <a:rPr lang="tr-TR" sz="2800" dirty="0">
                <a:ea typeface="+mn-lt"/>
                <a:cs typeface="+mn-lt"/>
              </a:rPr>
              <a:t> of </a:t>
            </a:r>
            <a:r>
              <a:rPr lang="tr-TR" sz="2800" dirty="0" err="1">
                <a:ea typeface="+mn-lt"/>
                <a:cs typeface="+mn-lt"/>
              </a:rPr>
              <a:t>animals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and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plants</a:t>
            </a:r>
            <a:r>
              <a:rPr lang="tr-TR" sz="2800" dirty="0">
                <a:ea typeface="+mn-lt"/>
                <a:cs typeface="+mn-lt"/>
              </a:rPr>
              <a:t>. </a:t>
            </a:r>
            <a:r>
              <a:rPr lang="tr-TR" sz="2800" dirty="0" err="1">
                <a:ea typeface="+mn-lt"/>
                <a:cs typeface="+mn-lt"/>
              </a:rPr>
              <a:t>It</a:t>
            </a:r>
            <a:r>
              <a:rPr lang="tr-TR" sz="2800" dirty="0">
                <a:ea typeface="+mn-lt"/>
                <a:cs typeface="+mn-lt"/>
              </a:rPr>
              <a:t> is </a:t>
            </a:r>
            <a:r>
              <a:rPr lang="tr-TR" sz="2800" dirty="0" err="1">
                <a:ea typeface="+mn-lt"/>
                <a:cs typeface="+mn-lt"/>
              </a:rPr>
              <a:t>open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any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individual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who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wants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volunteer</a:t>
            </a:r>
            <a:r>
              <a:rPr lang="tr-TR" sz="28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63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38B4E89-E010-49B0-B1A1-BD480799C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err="1">
                <a:cs typeface="Calibri Light"/>
              </a:rPr>
              <a:t>IntroductIon</a:t>
            </a:r>
            <a:r>
              <a:rPr lang="tr-TR">
                <a:cs typeface="Calibri Light"/>
              </a:rPr>
              <a:t> </a:t>
            </a:r>
            <a:r>
              <a:rPr lang="tr-TR" err="1">
                <a:cs typeface="Calibri Light"/>
              </a:rPr>
              <a:t>to</a:t>
            </a:r>
            <a:r>
              <a:rPr lang="tr-TR">
                <a:cs typeface="Calibri Light"/>
              </a:rPr>
              <a:t> Project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20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DC18273-612E-492F-A021-FA986F22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28700"/>
            <a:ext cx="10058400" cy="5143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dirty="0" err="1">
                <a:cs typeface="Calibri"/>
              </a:rPr>
              <a:t>In</a:t>
            </a:r>
            <a:r>
              <a:rPr lang="tr-TR" sz="2800" dirty="0">
                <a:cs typeface="Calibri"/>
              </a:rPr>
              <a:t> </a:t>
            </a:r>
            <a:r>
              <a:rPr lang="tr-TR" sz="2800" dirty="0" err="1">
                <a:cs typeface="Calibri"/>
              </a:rPr>
              <a:t>Turkey</a:t>
            </a:r>
            <a:r>
              <a:rPr lang="tr-TR" sz="2800" dirty="0">
                <a:cs typeface="Calibri"/>
              </a:rPr>
              <a:t>, </a:t>
            </a:r>
            <a:r>
              <a:rPr lang="tr-TR" sz="2800" dirty="0" err="1">
                <a:cs typeface="Calibri"/>
              </a:rPr>
              <a:t>forest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pollution</a:t>
            </a:r>
            <a:r>
              <a:rPr lang="tr-TR" sz="2800" dirty="0">
                <a:cs typeface="Calibri"/>
              </a:rPr>
              <a:t> is a </a:t>
            </a:r>
            <a:r>
              <a:rPr lang="tr-TR" sz="2800" dirty="0" err="1">
                <a:cs typeface="Calibri"/>
              </a:rPr>
              <a:t>very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important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issue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and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day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by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day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our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forest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become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more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dirty</a:t>
            </a:r>
            <a:r>
              <a:rPr lang="tr-TR" sz="2800" dirty="0">
                <a:cs typeface="Calibri"/>
              </a:rPr>
              <a:t>. </a:t>
            </a:r>
            <a:r>
              <a:rPr lang="tr-TR" sz="2800" dirty="0" err="1">
                <a:cs typeface="Calibri"/>
              </a:rPr>
              <a:t>Izmir</a:t>
            </a:r>
            <a:r>
              <a:rPr lang="tr-TR" sz="2800" dirty="0">
                <a:cs typeface="Calibri"/>
              </a:rPr>
              <a:t> is </a:t>
            </a:r>
            <a:r>
              <a:rPr lang="tr-TR" sz="2800" dirty="0" err="1">
                <a:cs typeface="Calibri"/>
              </a:rPr>
              <a:t>one</a:t>
            </a:r>
            <a:r>
              <a:rPr lang="tr-TR" sz="2800" dirty="0">
                <a:cs typeface="Calibri"/>
              </a:rPr>
              <a:t> of </a:t>
            </a:r>
            <a:r>
              <a:rPr lang="tr-TR" sz="2800" dirty="0" err="1">
                <a:cs typeface="Calibri"/>
              </a:rPr>
              <a:t>the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biggest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cities</a:t>
            </a:r>
            <a:r>
              <a:rPr lang="tr-TR" sz="2800" dirty="0">
                <a:cs typeface="Calibri"/>
              </a:rPr>
              <a:t> of </a:t>
            </a:r>
            <a:r>
              <a:rPr lang="tr-TR" sz="2800" dirty="0" err="1">
                <a:cs typeface="Calibri"/>
              </a:rPr>
              <a:t>Turkey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which</a:t>
            </a:r>
            <a:r>
              <a:rPr lang="tr-TR" sz="2800" dirty="0">
                <a:cs typeface="Calibri"/>
              </a:rPr>
              <a:t> has </a:t>
            </a:r>
            <a:r>
              <a:rPr lang="tr-TR" sz="2800" dirty="0" err="1">
                <a:cs typeface="Calibri"/>
              </a:rPr>
              <a:t>many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green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areas</a:t>
            </a:r>
            <a:r>
              <a:rPr lang="tr-TR" sz="2800" dirty="0">
                <a:cs typeface="Calibri"/>
              </a:rPr>
              <a:t> in it but </a:t>
            </a:r>
            <a:r>
              <a:rPr lang="tr-TR" sz="2800" dirty="0" err="1">
                <a:cs typeface="Calibri"/>
              </a:rPr>
              <a:t>unfortunately</a:t>
            </a:r>
            <a:r>
              <a:rPr lang="tr-TR" sz="2800" dirty="0">
                <a:cs typeface="Calibri"/>
              </a:rPr>
              <a:t> </a:t>
            </a:r>
            <a:r>
              <a:rPr lang="tr-TR" sz="2800" dirty="0" err="1">
                <a:cs typeface="Calibri"/>
              </a:rPr>
              <a:t>people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don't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know</a:t>
            </a:r>
            <a:r>
              <a:rPr lang="tr-TR" sz="2800" dirty="0">
                <a:cs typeface="Calibri"/>
              </a:rPr>
              <a:t> how </a:t>
            </a:r>
            <a:r>
              <a:rPr lang="tr-TR" sz="2800" dirty="0" err="1">
                <a:cs typeface="Calibri"/>
              </a:rPr>
              <a:t>to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protect</a:t>
            </a:r>
            <a:r>
              <a:rPr lang="tr-TR" sz="2800" dirty="0">
                <a:cs typeface="Calibri"/>
              </a:rPr>
              <a:t> it </a:t>
            </a:r>
            <a:r>
              <a:rPr lang="tr-TR" sz="2800" dirty="0" err="1">
                <a:cs typeface="Calibri"/>
              </a:rPr>
              <a:t>properly</a:t>
            </a:r>
            <a:r>
              <a:rPr lang="tr-TR" sz="2800" dirty="0">
                <a:cs typeface="Calibri"/>
              </a:rPr>
              <a:t>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dirty="0" err="1">
                <a:cs typeface="Calibri"/>
              </a:rPr>
              <a:t>So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we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decided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to</a:t>
            </a:r>
            <a:r>
              <a:rPr lang="tr-TR" sz="2800" dirty="0">
                <a:cs typeface="Calibri"/>
              </a:rPr>
              <a:t> </a:t>
            </a:r>
            <a:r>
              <a:rPr lang="tr-TR" sz="2800" dirty="0" err="1">
                <a:cs typeface="Calibri"/>
              </a:rPr>
              <a:t>make</a:t>
            </a:r>
            <a:r>
              <a:rPr lang="tr-TR" sz="2800" dirty="0">
                <a:cs typeface="Calibri"/>
              </a:rPr>
              <a:t> </a:t>
            </a:r>
            <a:r>
              <a:rPr lang="tr-TR" sz="2800" dirty="0" err="1">
                <a:cs typeface="Calibri"/>
              </a:rPr>
              <a:t>studies</a:t>
            </a:r>
            <a:r>
              <a:rPr lang="tr-TR" sz="2800" dirty="0">
                <a:cs typeface="Calibri"/>
              </a:rPr>
              <a:t> </a:t>
            </a:r>
            <a:r>
              <a:rPr lang="tr-TR" sz="2800" dirty="0" err="1">
                <a:cs typeface="Calibri"/>
              </a:rPr>
              <a:t>about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this</a:t>
            </a:r>
            <a:r>
              <a:rPr lang="tr-TR" sz="2800" dirty="0" smtClean="0">
                <a:cs typeface="Calibri"/>
              </a:rPr>
              <a:t>, </a:t>
            </a:r>
            <a:r>
              <a:rPr lang="tr-TR" sz="2800" dirty="0" err="1" smtClean="0">
                <a:cs typeface="Calibri"/>
              </a:rPr>
              <a:t>we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started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to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clean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forests</a:t>
            </a:r>
            <a:r>
              <a:rPr lang="tr-TR" sz="2800" dirty="0">
                <a:cs typeface="Calibri"/>
              </a:rPr>
              <a:t> of İzmir </a:t>
            </a:r>
            <a:r>
              <a:rPr lang="tr-TR" sz="2800" dirty="0" err="1">
                <a:cs typeface="Calibri"/>
              </a:rPr>
              <a:t>and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we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attended</a:t>
            </a:r>
            <a:r>
              <a:rPr lang="tr-TR" sz="2800" dirty="0">
                <a:cs typeface="Calibri"/>
              </a:rPr>
              <a:t> </a:t>
            </a:r>
            <a:r>
              <a:rPr lang="tr-TR" sz="2800" dirty="0" err="1">
                <a:cs typeface="Calibri"/>
              </a:rPr>
              <a:t>symposiums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about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our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enviroment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and</a:t>
            </a:r>
            <a:r>
              <a:rPr lang="tr-TR" sz="2800" dirty="0">
                <a:cs typeface="Calibri"/>
              </a:rPr>
              <a:t> how </a:t>
            </a:r>
            <a:r>
              <a:rPr lang="tr-TR" sz="2800" dirty="0" err="1">
                <a:cs typeface="Calibri"/>
              </a:rPr>
              <a:t>to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protect</a:t>
            </a:r>
            <a:r>
              <a:rPr lang="tr-TR" sz="2800" dirty="0">
                <a:cs typeface="Calibri"/>
              </a:rPr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15515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1694372-61F9-45EA-8883-2EBEDD81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15"/>
            <a:ext cx="10515600" cy="1325563"/>
          </a:xfrm>
        </p:spPr>
        <p:txBody>
          <a:bodyPr/>
          <a:lstStyle/>
          <a:p>
            <a:r>
              <a:rPr lang="tr-TR" sz="4000" err="1">
                <a:ea typeface="+mj-lt"/>
                <a:cs typeface="+mj-lt"/>
              </a:rPr>
              <a:t>DestInatIons</a:t>
            </a:r>
            <a:r>
              <a:rPr lang="tr-TR" sz="4000">
                <a:ea typeface="+mj-lt"/>
                <a:cs typeface="+mj-lt"/>
              </a:rPr>
              <a:t> </a:t>
            </a:r>
            <a:r>
              <a:rPr lang="tr-TR" sz="4000" err="1">
                <a:ea typeface="+mj-lt"/>
                <a:cs typeface="+mj-lt"/>
              </a:rPr>
              <a:t>We</a:t>
            </a:r>
            <a:r>
              <a:rPr lang="tr-TR" sz="4000">
                <a:ea typeface="+mj-lt"/>
                <a:cs typeface="+mj-lt"/>
              </a:rPr>
              <a:t> </a:t>
            </a:r>
            <a:r>
              <a:rPr lang="tr-TR" sz="4000" err="1">
                <a:ea typeface="+mj-lt"/>
                <a:cs typeface="+mj-lt"/>
              </a:rPr>
              <a:t>Are</a:t>
            </a:r>
            <a:r>
              <a:rPr lang="tr-TR" sz="4000">
                <a:ea typeface="+mj-lt"/>
                <a:cs typeface="+mj-lt"/>
              </a:rPr>
              <a:t> </a:t>
            </a:r>
            <a:r>
              <a:rPr lang="tr-TR" sz="4000" err="1">
                <a:ea typeface="+mj-lt"/>
                <a:cs typeface="+mj-lt"/>
              </a:rPr>
              <a:t>WorkIng</a:t>
            </a:r>
            <a:r>
              <a:rPr lang="tr-TR" sz="4000">
                <a:ea typeface="+mj-lt"/>
                <a:cs typeface="+mj-lt"/>
              </a:rPr>
              <a:t> On</a:t>
            </a:r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9BE297B-45AF-4DCA-A309-F536C5D2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278" y="2281428"/>
            <a:ext cx="10058400" cy="2221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tr-TR" sz="2800" dirty="0" smtClean="0">
                <a:cs typeface="Calibri"/>
              </a:rPr>
              <a:t>Balçova </a:t>
            </a:r>
            <a:r>
              <a:rPr lang="tr-TR" sz="2800" dirty="0" err="1">
                <a:cs typeface="Calibri"/>
              </a:rPr>
              <a:t>Therapy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>
                <a:cs typeface="Calibri"/>
              </a:rPr>
              <a:t>Forest</a:t>
            </a:r>
            <a:endParaRPr lang="tr-TR" sz="28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tr-TR" sz="2800" dirty="0" err="1">
                <a:cs typeface="Calibri"/>
              </a:rPr>
              <a:t>İnciraltı</a:t>
            </a:r>
            <a:r>
              <a:rPr lang="tr-TR" sz="2800" dirty="0">
                <a:cs typeface="Calibri"/>
              </a:rPr>
              <a:t> City </a:t>
            </a:r>
            <a:r>
              <a:rPr lang="tr-TR" sz="2800" dirty="0" err="1">
                <a:cs typeface="Calibri"/>
              </a:rPr>
              <a:t>Forest</a:t>
            </a:r>
            <a:endParaRPr lang="tr-TR" sz="28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tr-TR" sz="2800" dirty="0" err="1">
                <a:cs typeface="Calibri"/>
              </a:rPr>
              <a:t>Foca</a:t>
            </a:r>
            <a:endParaRPr lang="tr-TR" sz="28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tr-TR" sz="2800" dirty="0">
                <a:cs typeface="Calibri"/>
              </a:rPr>
              <a:t>Life </a:t>
            </a:r>
            <a:r>
              <a:rPr lang="tr-TR" sz="2800" dirty="0" err="1">
                <a:cs typeface="Calibri"/>
              </a:rPr>
              <a:t>Water</a:t>
            </a:r>
            <a:r>
              <a:rPr lang="tr-TR" sz="2800" dirty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Documentary</a:t>
            </a:r>
            <a:endParaRPr lang="tr-T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84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D459CFB-1E2B-4CA8-95A9-22BE3942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23" y="266819"/>
            <a:ext cx="5465522" cy="14491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BalCOVA</a:t>
            </a:r>
            <a:r>
              <a:rPr lang="en-US" sz="4400" b="1" dirty="0"/>
              <a:t> THERAPY FOREST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C7E6B95B-D9E0-4009-884A-1B96D1F64255}"/>
              </a:ext>
            </a:extLst>
          </p:cNvPr>
          <p:cNvSpPr txBox="1"/>
          <p:nvPr/>
        </p:nvSpPr>
        <p:spPr>
          <a:xfrm>
            <a:off x="152403" y="1715966"/>
            <a:ext cx="5643563" cy="4341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 err="1"/>
              <a:t>Balçova</a:t>
            </a:r>
            <a:r>
              <a:rPr lang="en-US" sz="2100" dirty="0"/>
              <a:t> </a:t>
            </a:r>
            <a:r>
              <a:rPr lang="en-US" sz="2100" dirty="0" err="1"/>
              <a:t>Thrapy</a:t>
            </a:r>
            <a:r>
              <a:rPr lang="en-US" sz="2100" dirty="0"/>
              <a:t> Forest is one of the biggest forests in İzmir, it hosts many kind of trees and herbs. It has a very long walking road in it . But  this beautiful forest has a very big issue: Pollution.</a:t>
            </a: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/>
              <a:t>People go to forest to </a:t>
            </a:r>
            <a:r>
              <a:rPr lang="en-US" sz="2100" dirty="0" err="1"/>
              <a:t>brasier</a:t>
            </a:r>
            <a:r>
              <a:rPr lang="en-US" sz="2100" dirty="0" smtClean="0"/>
              <a:t>,</a:t>
            </a:r>
            <a:r>
              <a:rPr lang="tr-TR" sz="2100" dirty="0" smtClean="0"/>
              <a:t> </a:t>
            </a:r>
            <a:r>
              <a:rPr lang="en-US" sz="2100" dirty="0" smtClean="0"/>
              <a:t>picnic </a:t>
            </a:r>
            <a:r>
              <a:rPr lang="en-US" sz="2100" dirty="0"/>
              <a:t>or tracking but unfortunately they leave their </a:t>
            </a:r>
            <a:r>
              <a:rPr lang="en-US" sz="2100" dirty="0" err="1"/>
              <a:t>garbages</a:t>
            </a:r>
            <a:r>
              <a:rPr lang="en-US" sz="2100" dirty="0"/>
              <a:t> in place they use because municipality collected all of the garbage cans from the forest and forest has a very long way so people </a:t>
            </a:r>
            <a:r>
              <a:rPr lang="en-US" sz="2100" dirty="0" err="1"/>
              <a:t>dont</a:t>
            </a:r>
            <a:r>
              <a:rPr lang="en-US" sz="2100" dirty="0"/>
              <a:t> bring their </a:t>
            </a:r>
            <a:r>
              <a:rPr lang="en-US" sz="2100" dirty="0" err="1"/>
              <a:t>garbages</a:t>
            </a:r>
            <a:r>
              <a:rPr lang="en-US" sz="2100" dirty="0"/>
              <a:t> all the way to the end of the forest.</a:t>
            </a:r>
          </a:p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/>
              <a:t>This is one of the main reasons of pollution in this </a:t>
            </a:r>
            <a:r>
              <a:rPr lang="en-US" sz="2100" dirty="0" smtClean="0"/>
              <a:t>forest</a:t>
            </a:r>
            <a:r>
              <a:rPr lang="tr-TR" sz="2100" dirty="0"/>
              <a:t>.</a:t>
            </a:r>
            <a:endParaRPr lang="en-US" sz="21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Resim 8" descr="açık hava, kişi, çayır, grup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1917F957-2331-4C89-BA72-B0BF1A672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353" r="10981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698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7">
            <a:extLst>
              <a:ext uri="{FF2B5EF4-FFF2-40B4-BE49-F238E27FC236}">
                <a16:creationId xmlns:a16="http://schemas.microsoft.com/office/drawing/2014/main" xmlns="" id="{522B115F-89D4-47C2-84D4-1E315037C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890B36C-8F31-4F4A-A665-095928EFDB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D61FFA7-532F-46DD-9402-6B9E338BA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Resim 5" descr="açık hava, çayır, taş, oturma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4355D168-BEC9-43CC-959E-7E40B2AF4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0" r="15660"/>
          <a:stretch/>
        </p:blipFill>
        <p:spPr>
          <a:xfrm>
            <a:off x="20" y="4"/>
            <a:ext cx="6089884" cy="6857999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xmlns="" id="{F79FF99C-BAA9-404F-9C96-6DD456B4F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49C44AFD-C72D-4D9C-84C6-73E615CED8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1" name="Resim 11" descr="açık hava, kişi, kadın, insanlar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C8ABF942-A49D-4D38-94DF-AF4BB0BD8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r="33400"/>
          <a:stretch/>
        </p:blipFill>
        <p:spPr>
          <a:xfrm>
            <a:off x="6089904" y="-5"/>
            <a:ext cx="6089904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C330368-D745-41B3-8CB0-87348830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30" y="21146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Balcova</a:t>
            </a:r>
            <a:r>
              <a:rPr lang="en-US" b="1" dirty="0">
                <a:solidFill>
                  <a:schemeClr val="tx1"/>
                </a:solidFill>
              </a:rPr>
              <a:t> therapy forest</a:t>
            </a:r>
            <a:endParaRPr lang="tr-TR" b="1" dirty="0"/>
          </a:p>
        </p:txBody>
      </p:sp>
      <p:grpSp>
        <p:nvGrpSpPr>
          <p:cNvPr id="33" name="Group 25">
            <a:extLst>
              <a:ext uri="{FF2B5EF4-FFF2-40B4-BE49-F238E27FC236}">
                <a16:creationId xmlns:a16="http://schemas.microsoft.com/office/drawing/2014/main" xmlns="" id="{1D25B14F-36E0-41E8-956F-CABEF1ADD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4AFB9EA5-DE4D-4E6B-A302-F55174E4B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27">
              <a:extLst>
                <a:ext uri="{FF2B5EF4-FFF2-40B4-BE49-F238E27FC236}">
                  <a16:creationId xmlns:a16="http://schemas.microsoft.com/office/drawing/2014/main" xmlns="" id="{E44092F4-4D9B-4D0A-8832-C29E786F8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90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Özel</PresentationFormat>
  <Paragraphs>48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Wood Type</vt:lpstr>
      <vt:lpstr>PROTECTING NATURAL ENVIROMENT IN IZMIR</vt:lpstr>
      <vt:lpstr>PROJECT MEMBERS</vt:lpstr>
      <vt:lpstr>CONTENT TABLE</vt:lpstr>
      <vt:lpstr>Project DescrIptIon</vt:lpstr>
      <vt:lpstr>IntroductIon to Project</vt:lpstr>
      <vt:lpstr>PowerPoint Sunusu</vt:lpstr>
      <vt:lpstr>DestInatIons We Are WorkIng On</vt:lpstr>
      <vt:lpstr>BalCOVA THERAPY FOREST</vt:lpstr>
      <vt:lpstr>Balcova therapy forest</vt:lpstr>
      <vt:lpstr>IncIraltı CIty Forest</vt:lpstr>
      <vt:lpstr>IncIraltı CIty Forest</vt:lpstr>
      <vt:lpstr>Foca</vt:lpstr>
      <vt:lpstr>PowerPoint Sunusu</vt:lpstr>
      <vt:lpstr>LIfe Water Documentary</vt:lpstr>
      <vt:lpstr>Other OrganIzatIons We Support</vt:lpstr>
      <vt:lpstr>PowerPoint Sunusu</vt:lpstr>
      <vt:lpstr>Project 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revision>124</cp:revision>
  <dcterms:created xsi:type="dcterms:W3CDTF">2019-12-13T18:42:38Z</dcterms:created>
  <dcterms:modified xsi:type="dcterms:W3CDTF">2020-01-15T07:00:04Z</dcterms:modified>
</cp:coreProperties>
</file>