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9" r:id="rId10"/>
    <p:sldId id="280" r:id="rId11"/>
    <p:sldId id="268" r:id="rId12"/>
    <p:sldId id="269" r:id="rId13"/>
    <p:sldId id="281" r:id="rId14"/>
    <p:sldId id="270" r:id="rId15"/>
    <p:sldId id="282" r:id="rId16"/>
    <p:sldId id="283" r:id="rId17"/>
    <p:sldId id="274" r:id="rId18"/>
    <p:sldId id="271" r:id="rId19"/>
    <p:sldId id="273" r:id="rId20"/>
    <p:sldId id="275" r:id="rId21"/>
    <p:sldId id="276" r:id="rId22"/>
    <p:sldId id="277" r:id="rId23"/>
    <p:sldId id="26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6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6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2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7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9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2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7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7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59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733" y="1498305"/>
            <a:ext cx="9555000" cy="3608480"/>
          </a:xfrm>
        </p:spPr>
        <p:txBody>
          <a:bodyPr>
            <a:normAutofit/>
          </a:bodyPr>
          <a:lstStyle/>
          <a:p>
            <a:pPr algn="ctr"/>
            <a:r>
              <a:rPr lang="tr-TR" sz="5400" b="1" dirty="0">
                <a:latin typeface="Gill Sans MT"/>
              </a:rPr>
              <a:t>Street Animals </a:t>
            </a:r>
            <a:r>
              <a:rPr lang="tr-TR" sz="5400" b="1" dirty="0" err="1">
                <a:latin typeface="Gill Sans MT"/>
              </a:rPr>
              <a:t>Protection</a:t>
            </a:r>
            <a:r>
              <a:rPr lang="tr-TR" sz="5400" b="1" dirty="0">
                <a:latin typeface="Gill Sans MT"/>
              </a:rPr>
              <a:t> Program</a:t>
            </a:r>
            <a:endParaRPr lang="en-US" sz="5400">
              <a:latin typeface="Gill Sans MT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008D65-4C48-4CAB-8600-9F4C427CE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286FC8-DD5D-4402-A2C0-8739BDAFE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CC23917-FA20-4DBD-BA3C-868A3EA84D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4" descr="açık hava, yol, oturma, çayır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4C5635DD-3465-4910-8BE4-D26A863B5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84" b="35664"/>
          <a:stretch/>
        </p:blipFill>
        <p:spPr>
          <a:xfrm>
            <a:off x="-43164" y="28765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41B99F2-7904-4E8D-871E-2889D858E8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0CDEBBE-50BE-479A-9271-00C76F07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27" y="5250036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" sz="4400" dirty="0">
                <a:solidFill>
                  <a:schemeClr val="tx1"/>
                </a:solidFill>
                <a:latin typeface="Gill Sans MT"/>
                <a:cs typeface="Calibri Light"/>
              </a:rPr>
              <a:t>First group had quite fun</a:t>
            </a:r>
            <a:endParaRPr lang="tr-TR" sz="4400">
              <a:solidFill>
                <a:schemeClr val="tx1"/>
              </a:solidFill>
              <a:latin typeface="Gill Sans M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5B8B851-9639-4B29-9E80-42FDE755EC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993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xmlns="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EE49FC8D-6A1F-4E2C-BB70-43D56D7F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0" rtlCol="0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/>
            </a:r>
            <a:br>
              <a:rPr lang="en-US" sz="3100">
                <a:solidFill>
                  <a:srgbClr val="FFFFFF"/>
                </a:solidFill>
              </a:rPr>
            </a:br>
            <a:r>
              <a:rPr lang="en-US" sz="3100">
                <a:solidFill>
                  <a:srgbClr val="FFFFFF"/>
                </a:solidFill>
              </a:rPr>
              <a:t/>
            </a:r>
            <a:br>
              <a:rPr lang="en-US" sz="3100">
                <a:solidFill>
                  <a:srgbClr val="FFFFFF"/>
                </a:solidFill>
              </a:rPr>
            </a:br>
            <a:r>
              <a:rPr lang="en-US" sz="3100">
                <a:solidFill>
                  <a:srgbClr val="FFFFFF"/>
                </a:solidFill>
              </a:rPr>
              <a:t/>
            </a:r>
            <a:br>
              <a:rPr lang="en-US" sz="3100">
                <a:solidFill>
                  <a:srgbClr val="FFFFFF"/>
                </a:solidFill>
              </a:rPr>
            </a:br>
            <a:r>
              <a:rPr lang="en-US" sz="3100" b="1">
                <a:solidFill>
                  <a:srgbClr val="FFFFFF"/>
                </a:solidFill>
                <a:latin typeface="Gill Sans MT"/>
              </a:rPr>
              <a:t>Firstly;</a:t>
            </a:r>
            <a:r>
              <a:rPr lang="en-US" sz="3100">
                <a:solidFill>
                  <a:srgbClr val="FFFFFF"/>
                </a:solidFill>
                <a:latin typeface="Gill Sans MT"/>
              </a:rPr>
              <a:t/>
            </a:r>
            <a:br>
              <a:rPr lang="en-US" sz="3100">
                <a:solidFill>
                  <a:srgbClr val="FFFFFF"/>
                </a:solidFill>
                <a:latin typeface="Gill Sans MT"/>
              </a:rPr>
            </a:br>
            <a:r>
              <a:rPr lang="en-US" sz="3100">
                <a:solidFill>
                  <a:srgbClr val="FFFFFF"/>
                </a:solidFill>
                <a:latin typeface="Gill Sans MT"/>
              </a:rPr>
              <a:t>We fed them</a:t>
            </a:r>
          </a:p>
        </p:txBody>
      </p:sp>
      <p:pic>
        <p:nvPicPr>
          <p:cNvPr id="4" name="Resim 4" descr="iç mekan, yerleştirme, kedi, yer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FA4C5AB3-680B-4B91-88A1-7312E3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33" r="2" b="1045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415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xmlns="" id="{87008D65-4C48-4CAB-8600-9F4C427CE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xmlns="" id="{9D286FC8-DD5D-4402-A2C0-8739BDAFE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xmlns="" id="{5CC23917-FA20-4DBD-BA3C-868A3EA84D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xmlns="" id="{F452A527-3631-41ED-858D-3777A7D14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9A3326E2-F78F-412B-B018-C47D39F6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</a:rPr>
              <a:t>Fed more</a:t>
            </a:r>
            <a:endParaRPr lang="en-US" sz="8000" b="1">
              <a:solidFill>
                <a:schemeClr val="tx1">
                  <a:lumMod val="85000"/>
                  <a:lumOff val="15000"/>
                </a:schemeClr>
              </a:solidFill>
              <a:latin typeface="Gill Sans MT"/>
              <a:cs typeface="Calibri Light"/>
            </a:endParaRPr>
          </a:p>
        </p:txBody>
      </p:sp>
      <p:pic>
        <p:nvPicPr>
          <p:cNvPr id="7" name="Resim 7" descr="köpek, kişi, çayır, adam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02ED2DA4-D4D3-4B40-89D8-98212B8AA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25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xmlns="" id="{D28A9C89-B313-458F-9C85-515930A51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92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3A11E3F-47A7-4E58-91F2-FF217F816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41367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" sz="6000" dirty="0">
                <a:latin typeface="Gill Sans MT"/>
              </a:rPr>
              <a:t>We Realized That No One Adopts Them</a:t>
            </a:r>
            <a:endParaRPr lang="tr-TR" sz="600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9103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879774D8-8540-48E4-923D-4F2A21A074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48258C6-81CC-4C42-B916-9D2550D616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9A3326E2-F78F-412B-B018-C47D39F6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>
            <a:normAutofit/>
          </a:bodyPr>
          <a:lstStyle/>
          <a:p>
            <a:r>
              <a:rPr lang="en" sz="3600" dirty="0">
                <a:latin typeface="Gill Sans MT"/>
              </a:rPr>
              <a:t>We said, "Why don't we adopt them?"</a:t>
            </a:r>
            <a:endParaRPr lang="tr-TR" dirty="0">
              <a:latin typeface="Gill Sans M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9C049BC-66AD-454E-982D-C9EBB75C80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Resim 16" descr="iç mekan, kedi, oturma, siyah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A1F58459-E243-4896-A623-C1BB4F7B7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3" r="-1" b="25424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68E67DF-B8FC-4079-84A6-0A3BA25B89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Resim 14" descr="kişi, iç mekan, tutma, küçük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98E9B412-C298-4AE1-B973-E6984EB4A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2" r="15576" b="-4"/>
          <a:stretch/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18" name="Resim 18" descr="iç mekan, oturma, kedi, portakal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116D3CEF-5A4A-45EE-812E-34CAF7BBD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76" r="-2" b="37647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3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 descr="kedi, iç mekan, hayvan, memeli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D43AFBE2-AD3C-4EC8-AE0B-0E1AA7ACB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86" r="2" b="9478"/>
          <a:stretch/>
        </p:blipFill>
        <p:spPr>
          <a:xfrm>
            <a:off x="938602" y="1916318"/>
            <a:ext cx="2620473" cy="3830445"/>
          </a:xfrm>
          <a:prstGeom prst="rect">
            <a:avLst/>
          </a:prstGeom>
        </p:spPr>
      </p:pic>
      <p:pic>
        <p:nvPicPr>
          <p:cNvPr id="6" name="Resim 6" descr="kedi, iç mekan, oturma, şeritli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36E94847-21D3-4097-9123-CFDBA3A6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9" r="-2" b="-2"/>
          <a:stretch/>
        </p:blipFill>
        <p:spPr>
          <a:xfrm>
            <a:off x="3719942" y="1916318"/>
            <a:ext cx="2634849" cy="383044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2244AE54-0A37-4BF5-A8CC-035D5810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639" y="1845734"/>
            <a:ext cx="4804041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algn="ctr"/>
            <a:r>
              <a:rPr lang="en-US" sz="3200" dirty="0">
                <a:latin typeface="Gill Sans MT"/>
                <a:cs typeface="Calibri"/>
              </a:rPr>
              <a:t>Then we adopt two beauty.</a:t>
            </a:r>
            <a:endParaRPr lang="en-US" sz="3200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57661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 descr="kişi, kadın, insanlar, poz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D11A9D80-5E3B-44B1-A634-3301C0FEF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46" b="2300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1B99F2-7904-4E8D-871E-2889D858E8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7D29DC9-9E32-4D69-85B6-2429DE053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009" y="6860300"/>
            <a:ext cx="10058400" cy="822960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tr-TR" sz="9600" dirty="0">
              <a:latin typeface="Gill Sans MT"/>
            </a:endParaRPr>
          </a:p>
          <a:p>
            <a:endParaRPr lang="tr-TR" sz="9600" dirty="0">
              <a:latin typeface="Gill Sans MT"/>
            </a:endParaRPr>
          </a:p>
          <a:p>
            <a:r>
              <a:rPr lang="tr-TR" sz="4400" dirty="0" err="1">
                <a:latin typeface="Gill Sans MT"/>
                <a:ea typeface="+mj-lt"/>
                <a:cs typeface="+mj-lt"/>
              </a:rPr>
              <a:t>The</a:t>
            </a:r>
            <a:r>
              <a:rPr lang="tr-TR" sz="4400" dirty="0">
                <a:latin typeface="Gill Sans MT"/>
                <a:ea typeface="+mj-lt"/>
                <a:cs typeface="+mj-lt"/>
              </a:rPr>
              <a:t> </a:t>
            </a:r>
            <a:r>
              <a:rPr lang="tr-TR" sz="4400" dirty="0" err="1">
                <a:latin typeface="Gill Sans MT"/>
                <a:ea typeface="+mj-lt"/>
                <a:cs typeface="+mj-lt"/>
              </a:rPr>
              <a:t>second</a:t>
            </a:r>
            <a:r>
              <a:rPr lang="tr-TR" sz="4400" dirty="0">
                <a:latin typeface="Gill Sans MT"/>
                <a:ea typeface="+mj-lt"/>
                <a:cs typeface="+mj-lt"/>
              </a:rPr>
              <a:t> </a:t>
            </a:r>
            <a:r>
              <a:rPr lang="tr-TR" sz="4400" dirty="0" err="1">
                <a:latin typeface="Gill Sans MT"/>
                <a:ea typeface="+mj-lt"/>
                <a:cs typeface="+mj-lt"/>
              </a:rPr>
              <a:t>group</a:t>
            </a:r>
            <a:r>
              <a:rPr lang="tr-TR" sz="4400" dirty="0">
                <a:latin typeface="Gill Sans MT"/>
                <a:ea typeface="+mj-lt"/>
                <a:cs typeface="+mj-lt"/>
              </a:rPr>
              <a:t> </a:t>
            </a:r>
            <a:r>
              <a:rPr lang="tr-TR" sz="4400" dirty="0" err="1">
                <a:latin typeface="Gill Sans MT"/>
                <a:ea typeface="+mj-lt"/>
                <a:cs typeface="+mj-lt"/>
              </a:rPr>
              <a:t>also</a:t>
            </a:r>
            <a:r>
              <a:rPr lang="tr-TR" sz="4400" dirty="0">
                <a:latin typeface="Gill Sans MT"/>
                <a:ea typeface="+mj-lt"/>
                <a:cs typeface="+mj-lt"/>
              </a:rPr>
              <a:t> </a:t>
            </a:r>
            <a:r>
              <a:rPr lang="tr-TR" sz="4400" dirty="0" err="1">
                <a:latin typeface="Gill Sans MT"/>
                <a:ea typeface="+mj-lt"/>
                <a:cs typeface="+mj-lt"/>
              </a:rPr>
              <a:t>worked</a:t>
            </a:r>
            <a:r>
              <a:rPr lang="tr-TR" sz="4400" dirty="0">
                <a:latin typeface="Gill Sans MT"/>
                <a:ea typeface="+mj-lt"/>
                <a:cs typeface="+mj-lt"/>
              </a:rPr>
              <a:t> hard.</a:t>
            </a:r>
            <a:endParaRPr lang="tr-TR" sz="4400" dirty="0">
              <a:latin typeface="Gill Sans MT"/>
            </a:endParaRPr>
          </a:p>
          <a:p>
            <a:endParaRPr lang="tr-TR" sz="9600" dirty="0">
              <a:latin typeface="Gill Sans MT"/>
            </a:endParaRPr>
          </a:p>
          <a:p>
            <a:endParaRPr lang="tr-TR" sz="4400" dirty="0">
              <a:solidFill>
                <a:srgbClr val="FFFFFF"/>
              </a:solidFill>
              <a:latin typeface="Gill Sans MT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B8B851-9639-4B29-9E80-42FDE755EC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4671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4">
            <a:extLst>
              <a:ext uri="{FF2B5EF4-FFF2-40B4-BE49-F238E27FC236}">
                <a16:creationId xmlns:a16="http://schemas.microsoft.com/office/drawing/2014/main" xmlns="" id="{87008D65-4C48-4CAB-8600-9F4C427CE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xmlns="" id="{9D286FC8-DD5D-4402-A2C0-8739BDAFE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8">
            <a:extLst>
              <a:ext uri="{FF2B5EF4-FFF2-40B4-BE49-F238E27FC236}">
                <a16:creationId xmlns:a16="http://schemas.microsoft.com/office/drawing/2014/main" xmlns="" id="{5CC23917-FA20-4DBD-BA3C-868A3EA84D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6" descr="metin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A2C7A3FB-820B-4E87-A00B-CAA1C9031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1937"/>
          <a:stretch/>
        </p:blipFill>
        <p:spPr>
          <a:xfrm>
            <a:off x="28771" y="10"/>
            <a:ext cx="7556889" cy="6857990"/>
          </a:xfrm>
          <a:prstGeom prst="rect">
            <a:avLst/>
          </a:prstGeom>
        </p:spPr>
      </p:pic>
      <p:sp>
        <p:nvSpPr>
          <p:cNvPr id="26" name="Rectangle 30">
            <a:extLst>
              <a:ext uri="{FF2B5EF4-FFF2-40B4-BE49-F238E27FC236}">
                <a16:creationId xmlns:a16="http://schemas.microsoft.com/office/drawing/2014/main" xmlns="" id="{F1A613F0-1FE1-47BA-9044-D5CBCEC671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9A3326E2-F78F-412B-B018-C47D39F6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715" y="1430835"/>
            <a:ext cx="3659246" cy="29260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Gill Sans MT"/>
              </a:rPr>
              <a:t>We tried to have a food machine from municipality.</a:t>
            </a:r>
            <a:r>
              <a:rPr lang="en-US" sz="4000" dirty="0">
                <a:latin typeface="Gill Sans MT"/>
              </a:rPr>
              <a:t/>
            </a:r>
            <a:br>
              <a:rPr lang="en-US" sz="4000" dirty="0">
                <a:latin typeface="Gill Sans MT"/>
              </a:rPr>
            </a:br>
            <a:r>
              <a:rPr lang="en-US" sz="4000" dirty="0">
                <a:latin typeface="Gill Sans MT"/>
              </a:rPr>
              <a:t/>
            </a:r>
            <a:br>
              <a:rPr lang="en-US" sz="4000" dirty="0">
                <a:latin typeface="Gill Sans MT"/>
              </a:rPr>
            </a:br>
            <a:r>
              <a:rPr lang="en-US" sz="3200" dirty="0">
                <a:solidFill>
                  <a:srgbClr val="FFFFFF"/>
                </a:solidFill>
                <a:latin typeface="Gill Sans MT"/>
              </a:rPr>
              <a:t>But, sadly we couldn't have for now.</a:t>
            </a:r>
            <a:endParaRPr lang="en-US" sz="3200" dirty="0">
              <a:solidFill>
                <a:srgbClr val="FFFFFF"/>
              </a:solidFill>
              <a:latin typeface="Gill Sans MT"/>
              <a:cs typeface="Calibri Light" panose="020F0302020204030204"/>
            </a:endParaRPr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xmlns="" id="{F83B947A-BBFF-4342-BFEE-4C5FCAEB32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506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1D1D1210-3BD3-4C6E-AD1B-07BFB5ABD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xmlns="" id="{E4947F56-9DBB-4FF9-ABF2-5B7B3C7B5F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xmlns="" id="{B6E21A4B-9996-44C9-AE8B-9B156A6CD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CAA95A4F-6851-483E-8C86-31AA85F753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9A3326E2-F78F-412B-B018-C47D39F6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2841245" cy="3700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</a:rPr>
              <a:t>Then we gift them 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</a:rPr>
            </a:b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</a:rPr>
              <a:t>a home</a:t>
            </a:r>
            <a:endParaRPr lang="tr-TR" dirty="0"/>
          </a:p>
        </p:txBody>
      </p:sp>
      <p:pic>
        <p:nvPicPr>
          <p:cNvPr id="7" name="Resim 4">
            <a:extLst>
              <a:ext uri="{FF2B5EF4-FFF2-40B4-BE49-F238E27FC236}">
                <a16:creationId xmlns:a16="http://schemas.microsoft.com/office/drawing/2014/main" xmlns="" id="{1D14D3A1-4F8F-4501-BCAD-69382A889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670" y="640081"/>
            <a:ext cx="6738874" cy="505415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E67B80F-DC96-4AB3-BCAC-07B698F6F6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102C23A-5B68-4151-A35E-69055BD51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16C535E-8900-4C12-9B34-681C17AD54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5869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9A3326E2-F78F-412B-B018-C47D39F6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96" y="1537627"/>
            <a:ext cx="3084844" cy="2103875"/>
          </a:xfrm>
        </p:spPr>
        <p:txBody>
          <a:bodyPr>
            <a:noAutofit/>
          </a:bodyPr>
          <a:lstStyle/>
          <a:p>
            <a:pPr algn="ctr"/>
            <a:r>
              <a:rPr lang="tr-TR" sz="4400" dirty="0">
                <a:solidFill>
                  <a:srgbClr val="FFFFFF"/>
                </a:solidFill>
              </a:rPr>
              <a:t>WHICH PREPARED BY OURSELVES.</a:t>
            </a:r>
            <a:endParaRPr lang="tr-TR" sz="44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E338712-1043-4710-A2B1-4297960E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" y="4911045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1500">
                <a:solidFill>
                  <a:srgbClr val="FFFFFF"/>
                </a:solidFill>
                <a:cs typeface="Calibri"/>
              </a:rPr>
              <a:t>It's not expensive!</a:t>
            </a:r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9" name="Resim 6">
            <a:extLst>
              <a:ext uri="{FF2B5EF4-FFF2-40B4-BE49-F238E27FC236}">
                <a16:creationId xmlns:a16="http://schemas.microsoft.com/office/drawing/2014/main" xmlns="" id="{43457286-7769-4795-9989-54BBC2DF8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r="10842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363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AC854DE-99D8-4A8D-8D36-9A7F79807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Abstract</a:t>
            </a:r>
            <a:endParaRPr lang="tr-TR" dirty="0" err="1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8E9DF5F-B618-4CA0-AE62-297756D0A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31850" cy="3698263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tr-TR" dirty="0" err="1">
                <a:latin typeface="Gill Sans MT"/>
              </a:rPr>
              <a:t>Why</a:t>
            </a:r>
            <a:r>
              <a:rPr lang="tr-TR" dirty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we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started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this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project</a:t>
            </a:r>
            <a:r>
              <a:rPr lang="tr-TR" dirty="0" smtClean="0">
                <a:latin typeface="Gill Sans MT"/>
              </a:rPr>
              <a:t>?</a:t>
            </a:r>
          </a:p>
          <a:p>
            <a:r>
              <a:rPr lang="tr-TR" dirty="0" smtClean="0">
                <a:latin typeface="Gill Sans MT"/>
              </a:rPr>
              <a:t>- </a:t>
            </a:r>
            <a:r>
              <a:rPr lang="tr-TR" dirty="0" err="1" smtClean="0">
                <a:latin typeface="Gill Sans MT"/>
              </a:rPr>
              <a:t>Due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to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the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separation</a:t>
            </a:r>
            <a:r>
              <a:rPr lang="tr-TR" dirty="0">
                <a:latin typeface="Gill Sans MT"/>
              </a:rPr>
              <a:t> of </a:t>
            </a:r>
            <a:r>
              <a:rPr lang="tr-TR" dirty="0" err="1">
                <a:latin typeface="Gill Sans MT"/>
              </a:rPr>
              <a:t>cats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dogs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from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their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natural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environment</a:t>
            </a:r>
            <a:r>
              <a:rPr lang="tr-TR" dirty="0">
                <a:latin typeface="Gill Sans MT"/>
              </a:rPr>
              <a:t>.</a:t>
            </a:r>
          </a:p>
          <a:p>
            <a:r>
              <a:rPr lang="tr-TR" dirty="0" err="1">
                <a:latin typeface="Gill Sans MT"/>
              </a:rPr>
              <a:t>What</a:t>
            </a:r>
            <a:r>
              <a:rPr lang="tr-TR" dirty="0">
                <a:latin typeface="Gill Sans MT"/>
              </a:rPr>
              <a:t> is </a:t>
            </a:r>
            <a:r>
              <a:rPr lang="tr-TR" dirty="0" err="1">
                <a:latin typeface="Gill Sans MT"/>
              </a:rPr>
              <a:t>our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responsibilities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animals</a:t>
            </a:r>
            <a:r>
              <a:rPr lang="tr-TR" dirty="0">
                <a:latin typeface="Gill Sans MT"/>
              </a:rPr>
              <a:t> ? </a:t>
            </a:r>
          </a:p>
          <a:p>
            <a:r>
              <a:rPr lang="tr-TR" dirty="0" smtClean="0">
                <a:latin typeface="Gill Sans MT"/>
              </a:rPr>
              <a:t>- </a:t>
            </a:r>
            <a:r>
              <a:rPr lang="tr-TR" dirty="0" err="1" smtClean="0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have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protect</a:t>
            </a:r>
            <a:r>
              <a:rPr lang="tr-TR" dirty="0">
                <a:latin typeface="Gill Sans MT"/>
              </a:rPr>
              <a:t>, </a:t>
            </a:r>
            <a:r>
              <a:rPr lang="tr-TR" dirty="0" err="1">
                <a:latin typeface="Gill Sans MT"/>
              </a:rPr>
              <a:t>feed</a:t>
            </a:r>
            <a:r>
              <a:rPr lang="tr-TR" dirty="0">
                <a:latin typeface="Gill Sans MT"/>
              </a:rPr>
              <a:t>, </a:t>
            </a:r>
            <a:r>
              <a:rPr lang="tr-TR" dirty="0" err="1">
                <a:latin typeface="Gill Sans MT"/>
              </a:rPr>
              <a:t>save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should</a:t>
            </a:r>
            <a:r>
              <a:rPr lang="tr-TR" dirty="0">
                <a:latin typeface="Gill Sans MT"/>
              </a:rPr>
              <a:t> pay </a:t>
            </a:r>
            <a:r>
              <a:rPr lang="tr-TR" dirty="0" err="1">
                <a:latin typeface="Gill Sans MT"/>
              </a:rPr>
              <a:t>attention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them</a:t>
            </a:r>
            <a:r>
              <a:rPr lang="tr-TR" dirty="0">
                <a:latin typeface="Gill Sans MT"/>
              </a:rPr>
              <a:t>.</a:t>
            </a:r>
          </a:p>
          <a:p>
            <a:r>
              <a:rPr lang="tr-TR" dirty="0" err="1">
                <a:latin typeface="Gill Sans MT"/>
              </a:rPr>
              <a:t>What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earn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after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this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project</a:t>
            </a:r>
            <a:r>
              <a:rPr lang="tr-TR" dirty="0">
                <a:latin typeface="Gill Sans MT"/>
              </a:rPr>
              <a:t> ? </a:t>
            </a:r>
          </a:p>
          <a:p>
            <a:r>
              <a:rPr lang="tr-TR" dirty="0" smtClean="0">
                <a:latin typeface="Gill Sans MT"/>
              </a:rPr>
              <a:t>- At </a:t>
            </a:r>
            <a:r>
              <a:rPr lang="tr-TR" dirty="0" err="1" smtClean="0">
                <a:latin typeface="Gill Sans MT"/>
              </a:rPr>
              <a:t>the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end</a:t>
            </a:r>
            <a:r>
              <a:rPr lang="tr-TR" dirty="0" smtClean="0">
                <a:latin typeface="Gill Sans MT"/>
              </a:rPr>
              <a:t> of </a:t>
            </a:r>
            <a:r>
              <a:rPr lang="tr-TR" dirty="0" err="1" smtClean="0">
                <a:latin typeface="Gill Sans MT"/>
              </a:rPr>
              <a:t>this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project</a:t>
            </a:r>
            <a:r>
              <a:rPr lang="tr-TR" dirty="0" smtClean="0">
                <a:latin typeface="Gill Sans MT"/>
              </a:rPr>
              <a:t>, </a:t>
            </a:r>
            <a:r>
              <a:rPr lang="tr-TR" dirty="0" err="1" smtClean="0">
                <a:latin typeface="Gill Sans MT"/>
              </a:rPr>
              <a:t>we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have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learned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that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we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are</a:t>
            </a:r>
            <a:r>
              <a:rPr lang="tr-TR" dirty="0" smtClean="0">
                <a:latin typeface="Gill Sans MT"/>
              </a:rPr>
              <a:t> not </a:t>
            </a:r>
            <a:r>
              <a:rPr lang="tr-TR" dirty="0" err="1" smtClean="0">
                <a:latin typeface="Gill Sans MT"/>
              </a:rPr>
              <a:t>just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cooks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or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teachers</a:t>
            </a:r>
            <a:r>
              <a:rPr lang="tr-TR" dirty="0" smtClean="0">
                <a:latin typeface="Gill Sans MT"/>
              </a:rPr>
              <a:t> but </a:t>
            </a:r>
            <a:r>
              <a:rPr lang="tr-TR" dirty="0" err="1" smtClean="0">
                <a:latin typeface="Gill Sans MT"/>
              </a:rPr>
              <a:t>we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are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human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beings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and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we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must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act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like</a:t>
            </a:r>
            <a:r>
              <a:rPr lang="tr-TR" dirty="0" smtClean="0">
                <a:latin typeface="Gill Sans MT"/>
              </a:rPr>
              <a:t> a </a:t>
            </a:r>
            <a:r>
              <a:rPr lang="tr-TR" dirty="0" err="1" smtClean="0">
                <a:latin typeface="Gill Sans MT"/>
              </a:rPr>
              <a:t>human</a:t>
            </a:r>
            <a:r>
              <a:rPr lang="tr-TR" dirty="0" smtClean="0">
                <a:latin typeface="Gill Sans MT"/>
              </a:rPr>
              <a:t>. </a:t>
            </a:r>
            <a:endParaRPr lang="tr-TR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17958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9A3326E2-F78F-412B-B018-C47D39F6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WE KNOW,</a:t>
            </a:r>
            <a:r>
              <a:rPr lang="en-US" dirty="0"/>
              <a:t> </a:t>
            </a:r>
            <a:r>
              <a:rPr lang="en-US" sz="4800" dirty="0"/>
              <a:t>THEY LOVE IT.</a:t>
            </a:r>
          </a:p>
        </p:txBody>
      </p:sp>
      <p:pic>
        <p:nvPicPr>
          <p:cNvPr id="4" name="Resim 4" descr="kedi, yer, zemin, hayvan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2F0EF495-AB55-4134-A9FA-D358481B4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" r="9281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55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xmlns="" id="{25076E61-7200-46D2-84FD-CD965414AB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xmlns="" id="{44638C35-6819-4FFE-9DBE-BBD5CD00B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xmlns="" id="{E2E9BCE7-5829-4739-AF68-4B0C9AF3F6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xmlns="" id="{67178064-6463-4C0A-B636-D3286456D6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3752A75-7941-4F7C-81A7-178B0E8AA3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BF82C765-0766-4578-83F1-D80B6B9E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TRY TO CHANGE THEIR DESTINY</a:t>
            </a:r>
            <a:endParaRPr lang="tr-TR" dirty="0"/>
          </a:p>
        </p:txBody>
      </p:sp>
      <p:pic>
        <p:nvPicPr>
          <p:cNvPr id="11" name="Resim 4" descr="bina, memeli, yer, hayvan içeren bir resim&#10;&#10;Yüksek güvenilirlikle oluşturulmuş açıklama">
            <a:extLst>
              <a:ext uri="{FF2B5EF4-FFF2-40B4-BE49-F238E27FC236}">
                <a16:creationId xmlns:a16="http://schemas.microsoft.com/office/drawing/2014/main" xmlns="" id="{C4E5410A-B947-44F1-96CC-117AB2932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6816"/>
          <a:stretch/>
        </p:blipFill>
        <p:spPr>
          <a:xfrm>
            <a:off x="634275" y="640080"/>
            <a:ext cx="3545243" cy="3931920"/>
          </a:xfrm>
          <a:prstGeom prst="rect">
            <a:avLst/>
          </a:prstGeom>
        </p:spPr>
      </p:pic>
      <p:pic>
        <p:nvPicPr>
          <p:cNvPr id="8" name="Resim 8" descr="çit, inek, tel, köpek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D612C160-A3AB-466F-9DBF-5A72BEE46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8" r="-1" b="13871"/>
          <a:stretch/>
        </p:blipFill>
        <p:spPr>
          <a:xfrm>
            <a:off x="4340386" y="640080"/>
            <a:ext cx="3525332" cy="3931920"/>
          </a:xfrm>
          <a:prstGeom prst="rect">
            <a:avLst/>
          </a:prstGeom>
        </p:spPr>
      </p:pic>
      <p:pic>
        <p:nvPicPr>
          <p:cNvPr id="6" name="Resim 6" descr="bina, köpek, yer, küçük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55D45204-71A2-411E-B871-1E1A7443A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3" r="-1" b="33669"/>
          <a:stretch/>
        </p:blipFill>
        <p:spPr>
          <a:xfrm>
            <a:off x="8026588" y="640081"/>
            <a:ext cx="3525332" cy="3931920"/>
          </a:xfrm>
          <a:prstGeom prst="rect">
            <a:avLst/>
          </a:prstGeom>
        </p:spPr>
      </p:pic>
      <p:sp>
        <p:nvSpPr>
          <p:cNvPr id="21" name="Rectangle 25">
            <a:extLst>
              <a:ext uri="{FF2B5EF4-FFF2-40B4-BE49-F238E27FC236}">
                <a16:creationId xmlns:a16="http://schemas.microsoft.com/office/drawing/2014/main" xmlns="" id="{DB28B114-953F-4D43-869D-2045C43202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094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 descr="köpek, yer, zemin, kahverengi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D4335925-13C4-432F-A7C7-3683DD34E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5208" y="1189515"/>
            <a:ext cx="2621280" cy="3495040"/>
          </a:xfrm>
          <a:prstGeom prst="rect">
            <a:avLst/>
          </a:prstGeom>
        </p:spPr>
      </p:pic>
      <p:pic>
        <p:nvPicPr>
          <p:cNvPr id="8" name="Resim 8" descr="tel, zemin, çit, hayvan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D30D6538-220D-4AEC-ADA1-D08A0387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44" y="1189515"/>
            <a:ext cx="2621280" cy="3495040"/>
          </a:xfrm>
          <a:prstGeom prst="rect">
            <a:avLst/>
          </a:prstGeom>
        </p:spPr>
      </p:pic>
      <p:pic>
        <p:nvPicPr>
          <p:cNvPr id="6" name="Resim 6" descr="çit, bina, kapı, açık hava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C338A625-6579-47C7-BC65-76208DDBC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352" y="1189515"/>
            <a:ext cx="2621280" cy="34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55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401F6B-8430-4392-A9C1-E7AF1A47D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1EF4CA56-5E10-46FC-B8C0-89FC75EA4A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xmlns="" id="{6DDF8255-E454-48AF-9A12-E4291F413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4">
            <a:extLst>
              <a:ext uri="{FF2B5EF4-FFF2-40B4-BE49-F238E27FC236}">
                <a16:creationId xmlns:a16="http://schemas.microsoft.com/office/drawing/2014/main" xmlns="" id="{1069967B-1003-4A24-8F8B-EB4281D3EE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8662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EE49FC8D-6A1F-4E2C-BB70-43D56D7F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39097"/>
            <a:ext cx="4008415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 Light"/>
              </a:rPr>
              <a:t>At least, try to love.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Gill Sans MT"/>
            </a:endParaRPr>
          </a:p>
        </p:txBody>
      </p:sp>
      <p:pic>
        <p:nvPicPr>
          <p:cNvPr id="3" name="Resim 4" descr="köpek, kişi, oturma, adam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A8C267B9-3B27-429C-B2E3-0F32BD58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81" y="757085"/>
            <a:ext cx="2684564" cy="4772560"/>
          </a:xfrm>
          <a:prstGeom prst="rect">
            <a:avLst/>
          </a:prstGeom>
        </p:spPr>
      </p:pic>
      <p:pic>
        <p:nvPicPr>
          <p:cNvPr id="4" name="Resim 4" descr="köpek, yer, bina, zemin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FA856638-2EBC-49F1-8FA8-583695CC3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1754" y="1111186"/>
            <a:ext cx="3048269" cy="4064358"/>
          </a:xfrm>
          <a:prstGeom prst="rect">
            <a:avLst/>
          </a:prstGeom>
        </p:spPr>
      </p:pic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xmlns="" id="{3A3107CF-1DF4-410D-BA3E-3F28607DE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61679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A54415-83F6-406B-859B-F9107966D3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81C8251-4BEA-41D3-9F16-7D76F5573E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8168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2191180-602E-4368-A4C7-C5FC7458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111" y="2197246"/>
            <a:ext cx="9603275" cy="3450613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r>
              <a:rPr lang="tr-TR" b="1" dirty="0"/>
              <a:t>Şükrü Ziya KUTUCU- 160901011</a:t>
            </a:r>
          </a:p>
          <a:p>
            <a:pPr marL="0" indent="0">
              <a:buNone/>
            </a:pPr>
            <a:r>
              <a:rPr lang="tr-TR" b="1" dirty="0">
                <a:ea typeface="+mn-lt"/>
                <a:cs typeface="+mn-lt"/>
              </a:rPr>
              <a:t>  Kalender DOĞAN - 160901023</a:t>
            </a:r>
            <a:endParaRPr lang="tr-TR" dirty="0">
              <a:ea typeface="+mn-lt"/>
              <a:cs typeface="+mn-lt"/>
            </a:endParaRPr>
          </a:p>
          <a:p>
            <a:r>
              <a:rPr lang="tr-TR" b="1" dirty="0">
                <a:ea typeface="+mn-lt"/>
                <a:cs typeface="+mn-lt"/>
              </a:rPr>
              <a:t>Hasret Sıla KARADAŞ - 170901028</a:t>
            </a:r>
            <a:endParaRPr lang="tr-TR" dirty="0">
              <a:ea typeface="+mn-lt"/>
              <a:cs typeface="+mn-lt"/>
            </a:endParaRPr>
          </a:p>
          <a:p>
            <a:r>
              <a:rPr lang="tr-TR" b="1" dirty="0">
                <a:ea typeface="+mn-lt"/>
                <a:cs typeface="+mn-lt"/>
              </a:rPr>
              <a:t>Umut Can KORU - 170901053</a:t>
            </a:r>
            <a:endParaRPr lang="tr-TR" dirty="0">
              <a:ea typeface="+mn-lt"/>
              <a:cs typeface="+mn-lt"/>
            </a:endParaRPr>
          </a:p>
          <a:p>
            <a:r>
              <a:rPr lang="tr-TR" b="1" dirty="0">
                <a:ea typeface="+mn-lt"/>
                <a:cs typeface="+mn-lt"/>
              </a:rPr>
              <a:t>Cansel HANGÜL - 160901018</a:t>
            </a:r>
            <a:endParaRPr lang="tr-TR" dirty="0">
              <a:ea typeface="+mn-lt"/>
              <a:cs typeface="+mn-lt"/>
            </a:endParaRPr>
          </a:p>
          <a:p>
            <a:r>
              <a:rPr lang="tr-TR" b="1" dirty="0" err="1">
                <a:ea typeface="+mn-lt"/>
                <a:cs typeface="+mn-lt"/>
              </a:rPr>
              <a:t>Rabiya</a:t>
            </a:r>
            <a:r>
              <a:rPr lang="tr-TR" b="1" dirty="0">
                <a:ea typeface="+mn-lt"/>
                <a:cs typeface="+mn-lt"/>
              </a:rPr>
              <a:t> KAYA - 170901042</a:t>
            </a:r>
            <a:endParaRPr lang="tr-TR" dirty="0">
              <a:ea typeface="+mn-lt"/>
              <a:cs typeface="+mn-lt"/>
            </a:endParaRPr>
          </a:p>
          <a:p>
            <a:r>
              <a:rPr lang="tr-TR" b="1" dirty="0">
                <a:ea typeface="+mn-lt"/>
                <a:cs typeface="+mn-lt"/>
              </a:rPr>
              <a:t>İrem ASLAN - 170901032</a:t>
            </a:r>
            <a:endParaRPr lang="tr-TR" dirty="0">
              <a:ea typeface="+mn-lt"/>
              <a:cs typeface="+mn-lt"/>
            </a:endParaRPr>
          </a:p>
          <a:p>
            <a:r>
              <a:rPr lang="tr-TR" b="1" dirty="0">
                <a:ea typeface="+mn-lt"/>
                <a:cs typeface="+mn-lt"/>
              </a:rPr>
              <a:t>Pınar YILDIZ - 170901047</a:t>
            </a:r>
            <a:endParaRPr lang="tr-TR" dirty="0">
              <a:ea typeface="+mn-lt"/>
              <a:cs typeface="+mn-lt"/>
            </a:endParaRPr>
          </a:p>
          <a:p>
            <a:r>
              <a:rPr lang="tr-TR" b="1" dirty="0">
                <a:ea typeface="+mn-lt"/>
                <a:cs typeface="+mn-lt"/>
              </a:rPr>
              <a:t>Samet PİŞKİN - 170901017</a:t>
            </a:r>
            <a:endParaRPr lang="tr-TR" dirty="0">
              <a:ea typeface="+mn-lt"/>
              <a:cs typeface="+mn-lt"/>
            </a:endParaRPr>
          </a:p>
          <a:p>
            <a:pPr marL="0" indent="0"/>
            <a:endParaRPr lang="tr-TR" b="1" dirty="0"/>
          </a:p>
          <a:p>
            <a:endParaRPr lang="tr-TR" dirty="0"/>
          </a:p>
          <a:p>
            <a:endParaRPr lang="tr-TR" b="1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DEC58FEA-F036-4F81-959B-55202E2E0EA7}"/>
              </a:ext>
            </a:extLst>
          </p:cNvPr>
          <p:cNvSpPr txBox="1"/>
          <p:nvPr/>
        </p:nvSpPr>
        <p:spPr>
          <a:xfrm>
            <a:off x="2438400" y="785003"/>
            <a:ext cx="56905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b="1" dirty="0">
                <a:latin typeface="Gill Sans MT"/>
              </a:rPr>
              <a:t>Project </a:t>
            </a:r>
            <a:r>
              <a:rPr lang="tr-TR" b="1" dirty="0" err="1">
                <a:latin typeface="Gill Sans MT"/>
              </a:rPr>
              <a:t>Mentor</a:t>
            </a:r>
            <a:r>
              <a:rPr lang="tr-TR" b="1" dirty="0">
                <a:latin typeface="Gill Sans MT"/>
                <a:cs typeface="Times New Roman"/>
              </a:rPr>
              <a:t> : </a:t>
            </a:r>
            <a:r>
              <a:rPr lang="tr-TR" b="1" dirty="0">
                <a:ea typeface="+mn-lt"/>
                <a:cs typeface="+mn-lt"/>
              </a:rPr>
              <a:t>Perihan KENDİRCİ</a:t>
            </a:r>
            <a:endParaRPr lang="tr-TR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569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8A49825-3458-44DA-8E7A-F1A1CD3C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Gill Sans MT"/>
              </a:rPr>
              <a:t>OBJECT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599DB98-22C0-49CC-BBDF-12CE7A154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tr-TR" dirty="0" err="1">
                <a:latin typeface="Gill Sans MT"/>
              </a:rPr>
              <a:t>Teaching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people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that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animals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have</a:t>
            </a:r>
            <a:r>
              <a:rPr lang="tr-TR" dirty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the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right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live</a:t>
            </a:r>
            <a:r>
              <a:rPr lang="tr-TR" dirty="0">
                <a:latin typeface="Gill Sans MT"/>
              </a:rPr>
              <a:t> as </a:t>
            </a:r>
            <a:r>
              <a:rPr lang="tr-TR" dirty="0" err="1">
                <a:latin typeface="Gill Sans MT"/>
              </a:rPr>
              <a:t>much</a:t>
            </a:r>
            <a:r>
              <a:rPr lang="tr-TR" dirty="0">
                <a:latin typeface="Gill Sans MT"/>
              </a:rPr>
              <a:t> as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have</a:t>
            </a:r>
            <a:r>
              <a:rPr lang="tr-TR" dirty="0">
                <a:latin typeface="Gill Sans MT"/>
              </a:rPr>
              <a:t>.</a:t>
            </a:r>
          </a:p>
          <a:p>
            <a:r>
              <a:rPr lang="tr-TR" dirty="0" err="1">
                <a:latin typeface="Gill Sans MT"/>
              </a:rPr>
              <a:t>Teaching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people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that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have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protect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their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rights</a:t>
            </a:r>
            <a:r>
              <a:rPr lang="tr-TR" dirty="0">
                <a:latin typeface="Gill Sans MT"/>
              </a:rPr>
              <a:t>.</a:t>
            </a:r>
          </a:p>
          <a:p>
            <a:r>
              <a:rPr lang="tr-TR" dirty="0" err="1">
                <a:latin typeface="Gill Sans MT"/>
              </a:rPr>
              <a:t>Protecting</a:t>
            </a:r>
            <a:r>
              <a:rPr lang="tr-TR" dirty="0">
                <a:latin typeface="Gill Sans MT"/>
              </a:rPr>
              <a:t>, </a:t>
            </a:r>
            <a:r>
              <a:rPr lang="tr-TR" dirty="0" err="1">
                <a:latin typeface="Gill Sans MT"/>
              </a:rPr>
              <a:t>feeding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hosting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street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animals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which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can </a:t>
            </a:r>
            <a:r>
              <a:rPr lang="tr-TR" dirty="0" err="1">
                <a:latin typeface="Gill Sans MT"/>
              </a:rPr>
              <a:t>reach</a:t>
            </a:r>
            <a:r>
              <a:rPr lang="tr-TR" dirty="0">
                <a:latin typeface="Gill Sans MT"/>
              </a:rPr>
              <a:t>. </a:t>
            </a:r>
          </a:p>
          <a:p>
            <a:r>
              <a:rPr lang="tr-TR" dirty="0" err="1">
                <a:latin typeface="Gill Sans MT"/>
              </a:rPr>
              <a:t>Neutering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street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animals</a:t>
            </a:r>
            <a:r>
              <a:rPr lang="tr-TR" dirty="0">
                <a:latin typeface="Gill Sans MT"/>
              </a:rPr>
              <a:t>.</a:t>
            </a:r>
          </a:p>
          <a:p>
            <a:endParaRPr lang="tr-TR" dirty="0">
              <a:latin typeface="Gill Sans MT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6606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1E731700-A8F8-41A4-8A93-5D00CD2E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Gill Sans MT"/>
              </a:rPr>
              <a:t>SCOPE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E699A54-000B-44CA-B45E-766B9FE91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986678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 main </a:t>
            </a:r>
            <a:r>
              <a:rPr lang="tr-TR" dirty="0" err="1">
                <a:latin typeface="Gill Sans MT"/>
              </a:rPr>
              <a:t>scope</a:t>
            </a:r>
            <a:r>
              <a:rPr lang="tr-TR" dirty="0">
                <a:latin typeface="Gill Sans MT"/>
              </a:rPr>
              <a:t> of </a:t>
            </a: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project</a:t>
            </a:r>
            <a:r>
              <a:rPr lang="tr-TR" dirty="0">
                <a:latin typeface="Gill Sans MT"/>
              </a:rPr>
              <a:t> is </a:t>
            </a:r>
            <a:r>
              <a:rPr lang="tr-TR" dirty="0" err="1">
                <a:latin typeface="Gill Sans MT"/>
              </a:rPr>
              <a:t>that</a:t>
            </a:r>
            <a:r>
              <a:rPr lang="tr-TR" dirty="0">
                <a:latin typeface="Gill Sans MT"/>
              </a:rPr>
              <a:t>, </a:t>
            </a:r>
            <a:r>
              <a:rPr lang="tr-TR" dirty="0" err="1">
                <a:latin typeface="Gill Sans MT"/>
              </a:rPr>
              <a:t>decreasing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homeless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non-neutered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hungry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street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animals</a:t>
            </a:r>
            <a:r>
              <a:rPr lang="tr-TR" dirty="0">
                <a:latin typeface="Gill Sans MT"/>
              </a:rPr>
              <a:t> in </a:t>
            </a:r>
            <a:r>
              <a:rPr lang="tr-TR" dirty="0" err="1">
                <a:latin typeface="Gill Sans MT"/>
              </a:rPr>
              <a:t>our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neighborhoods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campus</a:t>
            </a:r>
            <a:r>
              <a:rPr lang="tr-TR" dirty="0">
                <a:latin typeface="Gill Sans MT"/>
              </a:rPr>
              <a:t> </a:t>
            </a:r>
            <a:r>
              <a:rPr lang="tr-TR" dirty="0" smtClean="0">
                <a:latin typeface="Gill Sans MT"/>
              </a:rPr>
              <a:t>(</a:t>
            </a:r>
            <a:r>
              <a:rPr lang="tr-TR" dirty="0" err="1" smtClean="0">
                <a:latin typeface="Gill Sans MT"/>
              </a:rPr>
              <a:t>Balatcik</a:t>
            </a:r>
            <a:r>
              <a:rPr lang="tr-TR" dirty="0" smtClean="0">
                <a:latin typeface="Gill Sans MT"/>
              </a:rPr>
              <a:t>, </a:t>
            </a:r>
            <a:r>
              <a:rPr lang="tr-TR" dirty="0" err="1" smtClean="0">
                <a:latin typeface="Gill Sans MT"/>
              </a:rPr>
              <a:t>Harmandali</a:t>
            </a:r>
            <a:r>
              <a:rPr lang="tr-TR" dirty="0" smtClean="0">
                <a:latin typeface="Gill Sans MT"/>
              </a:rPr>
              <a:t>, </a:t>
            </a:r>
            <a:r>
              <a:rPr lang="tr-TR" dirty="0" err="1" smtClean="0">
                <a:latin typeface="Gill Sans MT"/>
              </a:rPr>
              <a:t>Karsiyaka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etc</a:t>
            </a:r>
            <a:r>
              <a:rPr lang="tr-TR" dirty="0" smtClean="0">
                <a:latin typeface="Gill Sans MT"/>
              </a:rPr>
              <a:t>.).</a:t>
            </a:r>
            <a:r>
              <a:rPr lang="tr-TR" dirty="0">
                <a:latin typeface="Gill Sans M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1939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5F61E3C-B783-4574-B397-E3CC0A6B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Gill Sans MT"/>
              </a:rPr>
              <a:t>METHODS</a:t>
            </a:r>
            <a:endParaRPr lang="tr-TR" dirty="0" err="1">
              <a:latin typeface="Gill Sans M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E2DE312-9A74-42F5-8683-C1C3F549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>
                <a:latin typeface="Gill Sans MT"/>
              </a:rPr>
              <a:t>First of </a:t>
            </a:r>
            <a:r>
              <a:rPr lang="tr-TR" dirty="0" err="1">
                <a:latin typeface="Gill Sans MT"/>
              </a:rPr>
              <a:t>all</a:t>
            </a:r>
            <a:r>
              <a:rPr lang="tr-TR" dirty="0">
                <a:latin typeface="Gill Sans MT"/>
              </a:rPr>
              <a:t>, </a:t>
            </a: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most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important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point</a:t>
            </a:r>
            <a:r>
              <a:rPr lang="tr-TR" dirty="0">
                <a:latin typeface="Gill Sans MT"/>
              </a:rPr>
              <a:t> is </a:t>
            </a:r>
            <a:r>
              <a:rPr lang="tr-TR" dirty="0" err="1">
                <a:latin typeface="Gill Sans MT"/>
              </a:rPr>
              <a:t>love</a:t>
            </a:r>
            <a:r>
              <a:rPr lang="tr-TR" dirty="0">
                <a:latin typeface="Gill Sans MT"/>
              </a:rPr>
              <a:t>. 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We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>
                <a:latin typeface="Gill Sans MT"/>
              </a:rPr>
              <a:t>pet </a:t>
            </a:r>
            <a:r>
              <a:rPr lang="tr-TR" dirty="0" err="1">
                <a:latin typeface="Gill Sans MT"/>
              </a:rPr>
              <a:t>street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animals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rout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up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them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their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despairing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state</a:t>
            </a:r>
            <a:r>
              <a:rPr lang="tr-TR" dirty="0">
                <a:latin typeface="Gill Sans MT"/>
              </a:rPr>
              <a:t>. </a:t>
            </a:r>
          </a:p>
          <a:p>
            <a:pPr>
              <a:lnSpc>
                <a:spcPct val="150000"/>
              </a:lnSpc>
            </a:pP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satisfy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their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second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compulsory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need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feeding</a:t>
            </a:r>
            <a:r>
              <a:rPr lang="tr-TR" dirty="0">
                <a:latin typeface="Gill Sans MT"/>
              </a:rPr>
              <a:t>,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fed </a:t>
            </a:r>
            <a:r>
              <a:rPr lang="tr-TR" dirty="0" err="1">
                <a:latin typeface="Gill Sans MT"/>
              </a:rPr>
              <a:t>them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every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day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night</a:t>
            </a:r>
            <a:r>
              <a:rPr lang="tr-TR" dirty="0">
                <a:latin typeface="Gill Sans MT"/>
              </a:rPr>
              <a:t> as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can </a:t>
            </a:r>
            <a:r>
              <a:rPr lang="tr-TR" dirty="0" err="1">
                <a:latin typeface="Gill Sans MT"/>
              </a:rPr>
              <a:t>afford</a:t>
            </a:r>
            <a:r>
              <a:rPr lang="tr-TR" dirty="0">
                <a:latin typeface="Gill Sans M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protect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them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from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cold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and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rain</a:t>
            </a:r>
            <a:r>
              <a:rPr lang="tr-TR" dirty="0">
                <a:latin typeface="Gill Sans MT"/>
              </a:rPr>
              <a:t>,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built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shelters</a:t>
            </a:r>
            <a:r>
              <a:rPr lang="tr-TR" dirty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that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are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 smtClean="0">
                <a:latin typeface="Gill Sans MT"/>
              </a:rPr>
              <a:t>vital</a:t>
            </a:r>
            <a:r>
              <a:rPr lang="tr-TR" dirty="0" smtClean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for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this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project</a:t>
            </a:r>
            <a:r>
              <a:rPr lang="tr-TR" dirty="0">
                <a:latin typeface="Gill Sans MT"/>
              </a:rPr>
              <a:t>.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26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36FE3B4-0959-47F5-99F5-C298B1B17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Gill Sans MT"/>
              </a:rPr>
              <a:t>SUCCESS CRITERIA</a:t>
            </a:r>
            <a:endParaRPr lang="tr-TR" dirty="0">
              <a:latin typeface="Gill Sans M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D3B9756-EE0B-41A6-9EFD-944745FEF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tr-TR" u="sng" dirty="0">
                <a:latin typeface="Gill Sans MT"/>
              </a:rPr>
              <a:t>-</a:t>
            </a:r>
            <a:r>
              <a:rPr lang="tr-TR" u="sng" dirty="0" err="1">
                <a:latin typeface="Gill Sans MT"/>
              </a:rPr>
              <a:t>Seeing</a:t>
            </a:r>
            <a:r>
              <a:rPr lang="tr-TR" u="sng" dirty="0">
                <a:latin typeface="Gill Sans MT"/>
              </a:rPr>
              <a:t> </a:t>
            </a:r>
            <a:r>
              <a:rPr lang="tr-TR" u="sng" dirty="0" err="1">
                <a:latin typeface="Gill Sans MT"/>
              </a:rPr>
              <a:t>animals</a:t>
            </a:r>
            <a:r>
              <a:rPr lang="tr-TR" u="sng" dirty="0">
                <a:latin typeface="Gill Sans MT"/>
              </a:rPr>
              <a:t> </a:t>
            </a:r>
            <a:r>
              <a:rPr lang="tr-TR" u="sng" dirty="0" err="1">
                <a:latin typeface="Gill Sans MT"/>
              </a:rPr>
              <a:t>happy</a:t>
            </a:r>
            <a:r>
              <a:rPr lang="tr-TR" u="sng" dirty="0">
                <a:latin typeface="Gill Sans MT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tr-TR" dirty="0">
                <a:latin typeface="Gill Sans MT"/>
              </a:rPr>
              <a:t>-</a:t>
            </a:r>
            <a:r>
              <a:rPr lang="tr-TR" dirty="0" err="1">
                <a:latin typeface="Gill Sans MT"/>
              </a:rPr>
              <a:t>Knowing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that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they're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full</a:t>
            </a:r>
            <a:r>
              <a:rPr lang="tr-TR" dirty="0">
                <a:latin typeface="Gill Sans MT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tr-TR" dirty="0">
                <a:latin typeface="Gill Sans MT"/>
              </a:rPr>
              <a:t>-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make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shelters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 be </a:t>
            </a:r>
            <a:r>
              <a:rPr lang="tr-TR" dirty="0" err="1">
                <a:latin typeface="Gill Sans MT"/>
              </a:rPr>
              <a:t>protected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from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cold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during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winter</a:t>
            </a:r>
            <a:r>
              <a:rPr lang="tr-TR" dirty="0">
                <a:latin typeface="Gill Sans MT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tr-TR" dirty="0">
                <a:latin typeface="Gill Sans MT"/>
              </a:rPr>
              <a:t>-</a:t>
            </a:r>
            <a:r>
              <a:rPr lang="tr-TR" dirty="0" err="1">
                <a:latin typeface="Gill Sans MT"/>
              </a:rPr>
              <a:t>To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raise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awareness</a:t>
            </a:r>
            <a:r>
              <a:rPr lang="tr-TR" dirty="0">
                <a:latin typeface="Gill Sans MT"/>
              </a:rPr>
              <a:t> of </a:t>
            </a: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 </a:t>
            </a:r>
            <a:r>
              <a:rPr lang="tr-TR" dirty="0" err="1">
                <a:latin typeface="Gill Sans MT"/>
              </a:rPr>
              <a:t>community</a:t>
            </a:r>
            <a:r>
              <a:rPr lang="tr-TR" dirty="0">
                <a:latin typeface="Gill Sans MT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tr-TR" dirty="0">
                <a:latin typeface="Gill Sans MT"/>
              </a:rPr>
              <a:t>-</a:t>
            </a:r>
            <a:r>
              <a:rPr lang="tr-TR" dirty="0" err="1">
                <a:latin typeface="Gill Sans MT"/>
              </a:rPr>
              <a:t>Getting</a:t>
            </a:r>
            <a:r>
              <a:rPr lang="tr-TR" dirty="0">
                <a:latin typeface="Gill Sans MT"/>
              </a:rPr>
              <a:t> </a:t>
            </a:r>
            <a:r>
              <a:rPr lang="tr-TR" dirty="0" smtClean="0">
                <a:latin typeface="Gill Sans MT"/>
              </a:rPr>
              <a:t>a pet </a:t>
            </a:r>
            <a:r>
              <a:rPr lang="tr-TR" dirty="0" err="1">
                <a:latin typeface="Gill Sans MT"/>
              </a:rPr>
              <a:t>feeding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machine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from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the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municipality</a:t>
            </a:r>
            <a:r>
              <a:rPr lang="tr-TR" dirty="0">
                <a:latin typeface="Gill Sans MT"/>
              </a:rPr>
              <a:t>.</a:t>
            </a:r>
          </a:p>
          <a:p>
            <a:pPr>
              <a:lnSpc>
                <a:spcPct val="100000"/>
              </a:lnSpc>
            </a:pPr>
            <a:endParaRPr lang="tr-TR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502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E49FC8D-6A1F-4E2C-BB70-43D56D7F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623" y="743804"/>
            <a:ext cx="10058400" cy="747540"/>
          </a:xfrm>
        </p:spPr>
        <p:txBody>
          <a:bodyPr/>
          <a:lstStyle/>
          <a:p>
            <a:r>
              <a:rPr lang="tr-TR" dirty="0" err="1">
                <a:latin typeface="Gill Sans MT"/>
              </a:rPr>
              <a:t>What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barriers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did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we</a:t>
            </a:r>
            <a:r>
              <a:rPr lang="tr-TR" dirty="0">
                <a:latin typeface="Gill Sans MT"/>
              </a:rPr>
              <a:t> </a:t>
            </a:r>
            <a:r>
              <a:rPr lang="tr-TR" dirty="0" err="1">
                <a:latin typeface="Gill Sans MT"/>
              </a:rPr>
              <a:t>face</a:t>
            </a:r>
            <a:r>
              <a:rPr lang="tr-TR" dirty="0">
                <a:latin typeface="Gill Sans MT"/>
              </a:rPr>
              <a:t>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2614450-A702-4E3A-B27D-E699A2584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2106991"/>
            <a:ext cx="11658600" cy="3531809"/>
          </a:xfrm>
        </p:spPr>
        <p:txBody>
          <a:bodyPr vert="horz" lIns="0" tIns="45720" rIns="0" bIns="45720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Gill Sans MT"/>
              </a:rPr>
              <a:t>Time:</a:t>
            </a:r>
            <a:r>
              <a:rPr lang="en-US" sz="1800" dirty="0">
                <a:latin typeface="Gill Sans MT"/>
              </a:rPr>
              <a:t> We’re all working students and we don't have free time usually. If we don't plan correctly, we can't meet and we can't discuss “what to do”. So, time is </a:t>
            </a:r>
            <a:r>
              <a:rPr lang="tr-TR" sz="1800" dirty="0" smtClean="0">
                <a:latin typeface="Gill Sans MT"/>
              </a:rPr>
              <a:t>a </a:t>
            </a:r>
            <a:r>
              <a:rPr lang="en-US" sz="1800" dirty="0" smtClean="0">
                <a:latin typeface="Gill Sans MT"/>
              </a:rPr>
              <a:t>barrier </a:t>
            </a:r>
            <a:r>
              <a:rPr lang="en-US" sz="1800" dirty="0">
                <a:latin typeface="Gill Sans MT"/>
              </a:rPr>
              <a:t>for us but we can </a:t>
            </a:r>
            <a:r>
              <a:rPr lang="en-US" sz="1800" dirty="0" smtClean="0">
                <a:latin typeface="Gill Sans MT"/>
              </a:rPr>
              <a:t>overcome</a:t>
            </a:r>
            <a:r>
              <a:rPr lang="tr-TR" sz="1800" dirty="0" smtClean="0">
                <a:latin typeface="Gill Sans MT"/>
              </a:rPr>
              <a:t> it</a:t>
            </a:r>
            <a:r>
              <a:rPr lang="en-US" sz="1800" dirty="0" smtClean="0">
                <a:latin typeface="Gill Sans MT"/>
              </a:rPr>
              <a:t>.</a:t>
            </a:r>
            <a:r>
              <a:rPr lang="en-US" sz="1800" dirty="0">
                <a:latin typeface="Gill Sans MT"/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latin typeface="Gill Sans MT"/>
              </a:rPr>
              <a:t>Connections: </a:t>
            </a:r>
            <a:r>
              <a:rPr lang="en-US" sz="1800" dirty="0">
                <a:latin typeface="Gill Sans MT"/>
              </a:rPr>
              <a:t>We believe that if we had better connections we can put pet feeder in our campus, but we didn't.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latin typeface="Gill Sans MT"/>
              </a:rPr>
              <a:t>Neighborhood pressure:</a:t>
            </a:r>
            <a:r>
              <a:rPr lang="en-US" sz="1800" dirty="0">
                <a:latin typeface="Gill Sans MT"/>
              </a:rPr>
              <a:t>  Some of our neighbors are don't like cats and dogs. They didn't want to feed them </a:t>
            </a:r>
            <a:r>
              <a:rPr lang="en-US" sz="1800" dirty="0" smtClean="0">
                <a:latin typeface="Gill Sans MT"/>
              </a:rPr>
              <a:t>on</a:t>
            </a:r>
            <a:r>
              <a:rPr lang="tr-TR" sz="1800" dirty="0">
                <a:latin typeface="Gill Sans MT"/>
              </a:rPr>
              <a:t> </a:t>
            </a:r>
            <a:r>
              <a:rPr lang="tr-TR" sz="1800" dirty="0" err="1" smtClean="0">
                <a:latin typeface="Gill Sans MT"/>
              </a:rPr>
              <a:t>the</a:t>
            </a:r>
            <a:r>
              <a:rPr lang="tr-TR" sz="1800" dirty="0" smtClean="0">
                <a:latin typeface="Gill Sans MT"/>
              </a:rPr>
              <a:t> </a:t>
            </a:r>
            <a:r>
              <a:rPr lang="en-US" sz="1800" dirty="0" smtClean="0">
                <a:latin typeface="Gill Sans MT"/>
              </a:rPr>
              <a:t>streets</a:t>
            </a:r>
            <a:r>
              <a:rPr lang="en-US" sz="1800" dirty="0">
                <a:latin typeface="Gill Sans MT"/>
              </a:rPr>
              <a:t>. They think that; the animals </a:t>
            </a:r>
            <a:r>
              <a:rPr lang="en-US" sz="1800" dirty="0" smtClean="0">
                <a:latin typeface="Gill Sans MT"/>
              </a:rPr>
              <a:t>make</a:t>
            </a:r>
            <a:r>
              <a:rPr lang="en-US" sz="1800" dirty="0">
                <a:latin typeface="Gill Sans MT"/>
              </a:rPr>
              <a:t> streets grimy.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latin typeface="Gill Sans MT"/>
              </a:rPr>
              <a:t>Financial supporters:</a:t>
            </a:r>
            <a:r>
              <a:rPr lang="en-US" sz="1800" dirty="0">
                <a:latin typeface="Gill Sans MT"/>
              </a:rPr>
              <a:t> As we said before, we’re students and we can't afford our vital needs completely. So, we need supporters to help animals. 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63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E49FC8D-6A1F-4E2C-BB70-43D56D7F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What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achieve</a:t>
            </a:r>
            <a:r>
              <a:rPr lang="tr-TR" dirty="0"/>
              <a:t> ?</a:t>
            </a:r>
            <a:endParaRPr lang="tr-TR" dirty="0" err="1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2614450-A702-4E3A-B27D-E699A2584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845734"/>
            <a:ext cx="10524309" cy="3139923"/>
          </a:xfrm>
        </p:spPr>
        <p:txBody>
          <a:bodyPr vert="horz" lIns="0" tIns="45720" rIns="0" bIns="45720" rtlCol="0" anchor="t">
            <a:normAutofit/>
          </a:bodyPr>
          <a:lstStyle/>
          <a:p>
            <a:pPr algn="just"/>
            <a:r>
              <a:rPr lang="en-GB" dirty="0">
                <a:cs typeface="Calibri"/>
              </a:rPr>
              <a:t>Surely each individual person of our team experienced different things for sure.</a:t>
            </a:r>
          </a:p>
          <a:p>
            <a:pPr algn="just"/>
            <a:r>
              <a:rPr lang="en-GB" dirty="0">
                <a:cs typeface="Calibri"/>
              </a:rPr>
              <a:t>First, </a:t>
            </a:r>
            <a:r>
              <a:rPr lang="tr-TR" dirty="0" smtClean="0">
                <a:cs typeface="Calibri"/>
              </a:rPr>
              <a:t>w</a:t>
            </a:r>
            <a:r>
              <a:rPr lang="en-GB" dirty="0" smtClean="0">
                <a:cs typeface="Calibri"/>
              </a:rPr>
              <a:t>e </a:t>
            </a:r>
            <a:r>
              <a:rPr lang="en-GB" dirty="0">
                <a:cs typeface="Calibri"/>
              </a:rPr>
              <a:t>feel the love of nature in our self. </a:t>
            </a:r>
            <a:r>
              <a:rPr lang="tr-TR" dirty="0" smtClean="0">
                <a:cs typeface="Calibri"/>
              </a:rPr>
              <a:t> </a:t>
            </a:r>
            <a:r>
              <a:rPr lang="en-GB" dirty="0" smtClean="0">
                <a:cs typeface="Calibri"/>
              </a:rPr>
              <a:t>We </a:t>
            </a:r>
            <a:r>
              <a:rPr lang="en-GB" dirty="0">
                <a:cs typeface="Calibri"/>
              </a:rPr>
              <a:t>understand the hard circumstances for </a:t>
            </a:r>
            <a:r>
              <a:rPr lang="en-GB" dirty="0" smtClean="0">
                <a:cs typeface="Calibri"/>
              </a:rPr>
              <a:t>street</a:t>
            </a:r>
            <a:r>
              <a:rPr lang="tr-TR" dirty="0" smtClean="0">
                <a:cs typeface="Calibri"/>
              </a:rPr>
              <a:t> </a:t>
            </a:r>
            <a:r>
              <a:rPr lang="en-GB" dirty="0" smtClean="0">
                <a:cs typeface="Calibri"/>
              </a:rPr>
              <a:t>animals.</a:t>
            </a:r>
            <a:r>
              <a:rPr lang="tr-TR" dirty="0" smtClean="0">
                <a:cs typeface="Calibri"/>
              </a:rPr>
              <a:t> </a:t>
            </a:r>
            <a:r>
              <a:rPr lang="en-GB" dirty="0" smtClean="0">
                <a:cs typeface="Calibri"/>
              </a:rPr>
              <a:t>We </a:t>
            </a:r>
            <a:r>
              <a:rPr lang="en-GB" dirty="0">
                <a:cs typeface="Calibri"/>
              </a:rPr>
              <a:t>Learned the mutual responsibility toward animals and humans.</a:t>
            </a:r>
          </a:p>
          <a:p>
            <a:pPr algn="just"/>
            <a:r>
              <a:rPr lang="en-GB" b="1" dirty="0" smtClean="0">
                <a:cs typeface="Calibri"/>
              </a:rPr>
              <a:t>And</a:t>
            </a:r>
            <a:r>
              <a:rPr lang="en-GB" b="1" dirty="0">
                <a:cs typeface="Calibri"/>
              </a:rPr>
              <a:t> what we did?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dirty="0" err="1" smtClean="0">
                <a:cs typeface="Calibri"/>
              </a:rPr>
              <a:t>We</a:t>
            </a:r>
            <a:r>
              <a:rPr lang="tr-TR" dirty="0" smtClean="0">
                <a:cs typeface="Calibri"/>
              </a:rPr>
              <a:t> f</a:t>
            </a:r>
            <a:r>
              <a:rPr lang="en-GB" dirty="0" err="1" smtClean="0">
                <a:cs typeface="Calibri"/>
              </a:rPr>
              <a:t>ed</a:t>
            </a:r>
            <a:r>
              <a:rPr lang="en-GB" dirty="0" smtClean="0">
                <a:cs typeface="Calibri"/>
              </a:rPr>
              <a:t> </a:t>
            </a:r>
            <a:r>
              <a:rPr lang="en-GB" dirty="0">
                <a:cs typeface="Calibri"/>
              </a:rPr>
              <a:t>over 30 dogs and 5 </a:t>
            </a:r>
            <a:r>
              <a:rPr lang="en-GB" dirty="0" smtClean="0">
                <a:cs typeface="Calibri"/>
              </a:rPr>
              <a:t>cat</a:t>
            </a:r>
            <a:r>
              <a:rPr lang="tr-TR" dirty="0" smtClean="0">
                <a:cs typeface="Calibri"/>
              </a:rPr>
              <a:t>s</a:t>
            </a:r>
            <a:r>
              <a:rPr lang="en-GB" dirty="0" smtClean="0">
                <a:cs typeface="Calibri"/>
              </a:rPr>
              <a:t>.</a:t>
            </a:r>
            <a:endParaRPr lang="en-GB" dirty="0"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cs typeface="Calibri"/>
              </a:rPr>
              <a:t>They've built some shelter for </a:t>
            </a:r>
            <a:r>
              <a:rPr lang="en-US" dirty="0" smtClean="0">
                <a:cs typeface="Calibri"/>
              </a:rPr>
              <a:t>them</a:t>
            </a:r>
            <a:endParaRPr lang="tr-TR" dirty="0" smtClean="0"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GB" dirty="0" smtClean="0">
                <a:cs typeface="Calibri"/>
              </a:rPr>
              <a:t>Create </a:t>
            </a:r>
            <a:r>
              <a:rPr lang="en-GB" dirty="0">
                <a:cs typeface="Calibri"/>
              </a:rPr>
              <a:t>a social </a:t>
            </a:r>
            <a:r>
              <a:rPr lang="en-GB" dirty="0" smtClean="0">
                <a:cs typeface="Calibri"/>
              </a:rPr>
              <a:t>responsibility towards </a:t>
            </a:r>
            <a:r>
              <a:rPr lang="en-GB" dirty="0">
                <a:cs typeface="Calibri"/>
              </a:rPr>
              <a:t>them.  Once you love, you can't quit. </a:t>
            </a:r>
          </a:p>
        </p:txBody>
      </p:sp>
    </p:spTree>
    <p:extLst>
      <p:ext uri="{BB962C8B-B14F-4D97-AF65-F5344CB8AC3E}">
        <p14:creationId xmlns:p14="http://schemas.microsoft.com/office/powerpoint/2010/main" val="2605541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2241A3A-4BBC-49BB-AB0F-C9EB5016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167" y="1845734"/>
            <a:ext cx="10058400" cy="1757437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algn="just"/>
            <a:r>
              <a:rPr lang="en" sz="2800" dirty="0">
                <a:latin typeface="Gill Sans MT"/>
              </a:rPr>
              <a:t>We divided into two different groups to make it easier.</a:t>
            </a:r>
            <a:br>
              <a:rPr lang="en" sz="2800" dirty="0">
                <a:latin typeface="Gill Sans MT"/>
              </a:rPr>
            </a:br>
            <a:r>
              <a:rPr lang="en" sz="2800" dirty="0">
                <a:latin typeface="Gill Sans MT"/>
              </a:rPr>
              <a:t/>
            </a:r>
            <a:br>
              <a:rPr lang="en" sz="2800" dirty="0">
                <a:latin typeface="Gill Sans MT"/>
              </a:rPr>
            </a:br>
            <a:r>
              <a:rPr lang="tr-TR" sz="2800" dirty="0" err="1" smtClean="0">
                <a:latin typeface="Gill Sans MT"/>
              </a:rPr>
              <a:t>The</a:t>
            </a:r>
            <a:r>
              <a:rPr lang="tr-TR" sz="2800" dirty="0" smtClean="0">
                <a:latin typeface="Gill Sans MT"/>
              </a:rPr>
              <a:t> </a:t>
            </a:r>
            <a:r>
              <a:rPr lang="tr-TR" sz="2800" dirty="0">
                <a:latin typeface="Gill Sans MT"/>
              </a:rPr>
              <a:t>f</a:t>
            </a:r>
            <a:r>
              <a:rPr lang="en" sz="2800" dirty="0" smtClean="0">
                <a:latin typeface="Gill Sans MT"/>
              </a:rPr>
              <a:t>irst </a:t>
            </a:r>
            <a:r>
              <a:rPr lang="en" sz="2800" dirty="0">
                <a:latin typeface="Gill Sans MT"/>
              </a:rPr>
              <a:t>was for feeding and second was for preparing shelters and correspondence with the municipality</a:t>
            </a:r>
            <a:r>
              <a:rPr lang="en" sz="2800" dirty="0" smtClean="0">
                <a:latin typeface="Gill Sans M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214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13</TotalTime>
  <Words>205</Words>
  <Application>Microsoft Office PowerPoint</Application>
  <PresentationFormat>Özel</PresentationFormat>
  <Paragraphs>67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5" baseType="lpstr">
      <vt:lpstr>Retrospect</vt:lpstr>
      <vt:lpstr>Street Animals Protection Program</vt:lpstr>
      <vt:lpstr>Abstract</vt:lpstr>
      <vt:lpstr>OBJECT</vt:lpstr>
      <vt:lpstr>SCOPE</vt:lpstr>
      <vt:lpstr>METHODS</vt:lpstr>
      <vt:lpstr>SUCCESS CRITERIA</vt:lpstr>
      <vt:lpstr>What barriers did we face ?</vt:lpstr>
      <vt:lpstr>What we achieve ?</vt:lpstr>
      <vt:lpstr>PowerPoint Sunusu</vt:lpstr>
      <vt:lpstr>First group had quite fun</vt:lpstr>
      <vt:lpstr>   Firstly; We fed them</vt:lpstr>
      <vt:lpstr>Fed more</vt:lpstr>
      <vt:lpstr>We Realized That No One Adopts Them</vt:lpstr>
      <vt:lpstr>We said, "Why don't we adopt them?"</vt:lpstr>
      <vt:lpstr>PowerPoint Sunusu</vt:lpstr>
      <vt:lpstr>  The second group also worked hard.  </vt:lpstr>
      <vt:lpstr>We tried to have a food machine from municipality.  But, sadly we couldn't have for now.</vt:lpstr>
      <vt:lpstr>Then we gift them  a home</vt:lpstr>
      <vt:lpstr>WHICH PREPARED BY OURSELVES.</vt:lpstr>
      <vt:lpstr>WE KNOW, THEY LOVE IT.</vt:lpstr>
      <vt:lpstr>TRY TO CHANGE THEIR DESTINY</vt:lpstr>
      <vt:lpstr>PowerPoint Sunusu</vt:lpstr>
      <vt:lpstr>At least, try to love.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hp</cp:lastModifiedBy>
  <cp:revision>861</cp:revision>
  <dcterms:created xsi:type="dcterms:W3CDTF">2016-01-13T19:04:32Z</dcterms:created>
  <dcterms:modified xsi:type="dcterms:W3CDTF">2020-01-15T07:10:15Z</dcterms:modified>
</cp:coreProperties>
</file>